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0"/>
  </p:notesMasterIdLst>
  <p:sldIdLst>
    <p:sldId id="259" r:id="rId2"/>
    <p:sldId id="577" r:id="rId3"/>
    <p:sldId id="578" r:id="rId4"/>
    <p:sldId id="579" r:id="rId5"/>
    <p:sldId id="580" r:id="rId6"/>
    <p:sldId id="641" r:id="rId7"/>
    <p:sldId id="524" r:id="rId8"/>
    <p:sldId id="640" r:id="rId9"/>
    <p:sldId id="638" r:id="rId10"/>
    <p:sldId id="637" r:id="rId11"/>
    <p:sldId id="636" r:id="rId12"/>
    <p:sldId id="635" r:id="rId13"/>
    <p:sldId id="634" r:id="rId14"/>
    <p:sldId id="639" r:id="rId15"/>
    <p:sldId id="558" r:id="rId16"/>
    <p:sldId id="632" r:id="rId17"/>
    <p:sldId id="633" r:id="rId18"/>
    <p:sldId id="62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EBEB"/>
    <a:srgbClr val="416EB5"/>
    <a:srgbClr val="F2962C"/>
    <a:srgbClr val="FFFFFF"/>
    <a:srgbClr val="9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94"/>
  </p:normalViewPr>
  <p:slideViewPr>
    <p:cSldViewPr snapToGrid="0" snapToObjects="1">
      <p:cViewPr varScale="1">
        <p:scale>
          <a:sx n="103" d="100"/>
          <a:sy n="103" d="100"/>
        </p:scale>
        <p:origin x="7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9F49C5-90AF-4D8F-B4D1-6966921B7BBE}" type="datetimeFigureOut">
              <a:rPr lang="en-US" smtClean="0"/>
              <a:t>1/14/2024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4B629D-5FB5-48C8-BCCA-068A2F6A25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0161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4B629D-5FB5-48C8-BCCA-068A2F6A257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622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579A1-F8CA-2D4E-AAFD-A21E2BC3AF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D047F5-568C-654F-8607-AC8871D191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BC9FA5-B540-0745-88F3-961E1BEE7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90698D-5233-4895-AA96-55E37B814CA4}" type="datetime1">
              <a:rPr lang="en-US" smtClean="0"/>
              <a:t>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783F25-700B-9549-B07A-FC9FEBE3D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86A702-F4B2-E840-9DDC-7E7BC68B4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322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E26EF-6755-0D46-8A94-33110C635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4872B4-19CC-1940-8928-8F855652FB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E1E227-E099-5B4B-926E-EF4012357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AFB2B-F4CC-4B71-9794-B3B3814295D0}" type="datetime1">
              <a:rPr lang="en-US" smtClean="0"/>
              <a:t>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17A58C-2056-3A47-9FF9-6428FD2CE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2C1D8-95DE-214B-A895-18CAF16399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387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51B4AC-3BE6-5E44-8929-25CA7E2BB0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B3275A-172F-9D44-A0FA-AED51218B7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D300CD-F914-B54D-BF5F-8A8C48A89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84E062-841C-4230-AF97-E2615FA605DC}" type="datetime1">
              <a:rPr lang="en-US" smtClean="0"/>
              <a:t>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0A8DD4-87A8-0346-8BEC-E37B7579F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1A98BC-DBFB-9644-A953-04FBA55DF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462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FC334-258C-8846-A052-67F31346D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E6DEC4-9BA1-A94E-AC98-A01E542B7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FF1C51-4F92-114C-B16F-7960DB1E21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9015B-0546-4444-BF40-655597B66EE0}" type="datetime1">
              <a:rPr lang="en-US" smtClean="0"/>
              <a:t>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DBDF43-C4A5-8D4E-9519-93179BE05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FBF1C5-EEF8-D040-B8E2-3E572CC23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643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1C13E-F88E-1243-B188-66A98F5B5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B195D0-1707-0243-8040-47D2F4E788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A1903-1C31-D144-B24F-2FC3014F7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31C57-3710-4644-8CAD-735D842F7753}" type="datetime1">
              <a:rPr lang="en-US" smtClean="0"/>
              <a:t>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59437B-04A7-6046-8670-9E8C260C2A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90AC03-41B5-C644-BE5E-15A3281C2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836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DA6D-C91A-4D45-9CA7-FE6BEB38B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94AEF-F136-6541-9186-23CCF70EFC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391476-068F-C64A-9953-2F13189215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6A9A4C-4E2D-B141-9494-6B7C6EE27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4C085C-402F-4CBB-8DE6-1B183040C25F}" type="datetime1">
              <a:rPr lang="en-US" smtClean="0"/>
              <a:t>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2CD93-2925-454E-95DA-70AE1D87F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C6C5B9-74D9-A741-941E-C809EE80E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108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71FE6-496C-1741-8FB6-24DE8F49E7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BACE81-317D-FB4F-A711-18F67A3D89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59590E-8ECB-AA47-98C1-1FB8A049DC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44737A-EBF6-EF4C-855F-83DE41A444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9567109-0B74-E445-AB04-28982EBDDE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ED752E-0D41-644D-A6EF-1DFCC491E9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04BF-8492-43C9-9CD0-5C1596665B3D}" type="datetime1">
              <a:rPr lang="en-US" smtClean="0"/>
              <a:t>1/14/2024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F0E748-E1FE-164A-95FE-A2624C3CF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C8F92B-41B8-3D41-AB41-B29AC7A02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011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96B7F-7A49-244E-937C-54D0DABDC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308C5D-9363-854D-940F-D9F46441A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AA370B-1C0B-49F3-9018-D621FD4202A8}" type="datetime1">
              <a:rPr lang="en-US" smtClean="0"/>
              <a:t>1/14/2024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FE4192-8CC7-2146-ADEE-3B608BAB0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DF36CE-1658-314B-8EA7-ADC6CC380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038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665B3D-763B-FF4F-893D-97CA1B507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EFF01-6DF1-41A4-983B-1E94BB0EB7F3}" type="datetime1">
              <a:rPr lang="en-US" smtClean="0"/>
              <a:t>1/14/2024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6ACF65-874C-EE40-A8AB-EF1767B20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7A0804-675C-5748-81B8-B93A1DC78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5483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9D6C6-F242-C34E-B862-D32EA51A9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CD082-D49F-DF41-8D48-D8653D8063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EA653-4513-7244-9847-D15158089F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8CAE02-7424-574A-B8AA-E864216D2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1FC065-551D-4106-91AA-83E139589A6B}" type="datetime1">
              <a:rPr lang="en-US" smtClean="0"/>
              <a:t>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FECC40-9A68-B04A-A05A-CB7D9CED1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ECF898-E915-6843-8238-939FD9347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336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0FCBD3-BDA4-8A43-BF51-C5CF44EB3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317EA-9546-EE42-9B39-97E7A6C2BA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5E0DF7-AD53-F046-AD20-01360F596B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A7618B-9B3B-2941-A8ED-3B80FC37E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46E37-E98E-4B66-9A22-C8561A4B88AE}" type="datetime1">
              <a:rPr lang="en-US" smtClean="0"/>
              <a:t>1/14/2024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410D73-33B2-564F-9FEE-4770A057D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F797F2-C521-724E-B562-45F7D16A03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35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10BAE0-AEF2-BD41-BBBC-16B4E7B58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174722-ACA0-DE4D-BC7A-3248F19E6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57B4CB-6093-6244-A695-21F1CB84F4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8BFED5-A024-4E66-94C9-BBFBE26AAE06}" type="datetime1">
              <a:rPr lang="en-US" smtClean="0"/>
              <a:t>1/14/2024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12CC8-42BB-9E42-9304-1B0BF1A6EE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9F5D88-C1E4-5847-9F14-03AE57998C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749A0B-D7AE-B24D-95FD-365B687B8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733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6B55-9299-44D6-9B88-AB966511F2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" y="565189"/>
            <a:ext cx="11790680" cy="2320252"/>
          </a:xfrm>
        </p:spPr>
        <p:txBody>
          <a:bodyPr>
            <a:no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Computing with Physical Systems</a:t>
            </a:r>
            <a:br>
              <a:rPr lang="en-US" b="1" dirty="0">
                <a:solidFill>
                  <a:srgbClr val="C00000"/>
                </a:solidFill>
              </a:rPr>
            </a:br>
            <a:r>
              <a:rPr lang="en-US" sz="3200" b="1" dirty="0"/>
              <a:t>Part 1: </a:t>
            </a:r>
            <a:r>
              <a:rPr lang="en-US" sz="3200" b="1" i="1" dirty="0"/>
              <a:t>Computer Engineering</a:t>
            </a:r>
            <a:endParaRPr lang="en-US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8C5289-6840-420B-81B9-AFB40264D8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2559"/>
            <a:ext cx="9144000" cy="2387599"/>
          </a:xfrm>
        </p:spPr>
        <p:txBody>
          <a:bodyPr>
            <a:normAutofit lnSpcReduction="10000"/>
          </a:bodyPr>
          <a:lstStyle/>
          <a:p>
            <a:r>
              <a:rPr lang="en-US" sz="3500" b="1" dirty="0"/>
              <a:t>Peter McMahon</a:t>
            </a:r>
          </a:p>
          <a:p>
            <a:endParaRPr lang="en-US" dirty="0"/>
          </a:p>
          <a:p>
            <a:r>
              <a:rPr lang="en-US" i="1" dirty="0"/>
              <a:t>Aspen Center for Physics</a:t>
            </a:r>
          </a:p>
          <a:p>
            <a:endParaRPr lang="en-US" dirty="0"/>
          </a:p>
          <a:p>
            <a:r>
              <a:rPr lang="en-US" dirty="0"/>
              <a:t>8 January 2024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BC1F9A-4D25-4653-B4E4-830552760C7F}"/>
              </a:ext>
            </a:extLst>
          </p:cNvPr>
          <p:cNvSpPr txBox="1"/>
          <p:nvPr/>
        </p:nvSpPr>
        <p:spPr>
          <a:xfrm>
            <a:off x="3707197" y="6378564"/>
            <a:ext cx="4772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https://mcmahon.aep.cornell.edu/aspen/2024/</a:t>
            </a:r>
          </a:p>
        </p:txBody>
      </p:sp>
    </p:spTree>
    <p:extLst>
      <p:ext uri="{BB962C8B-B14F-4D97-AF65-F5344CB8AC3E}">
        <p14:creationId xmlns:p14="http://schemas.microsoft.com/office/powerpoint/2010/main" val="2539740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5E7FE-4DC4-CB57-D635-3999BD9A2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767" y="93996"/>
            <a:ext cx="11920869" cy="81499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How can we get large performance improvements?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4220C-9686-FE9B-7174-EFAD16289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10</a:t>
            </a:fld>
            <a:endParaRPr lang="en-US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A1A22E6-13CB-03C3-090C-E85431DE230B}"/>
              </a:ext>
            </a:extLst>
          </p:cNvPr>
          <p:cNvSpPr txBox="1">
            <a:spLocks/>
          </p:cNvSpPr>
          <p:nvPr/>
        </p:nvSpPr>
        <p:spPr>
          <a:xfrm>
            <a:off x="283399" y="1835107"/>
            <a:ext cx="2968113" cy="2661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C00000"/>
                </a:solidFill>
              </a:rPr>
              <a:t>Abstractions Elimination</a:t>
            </a:r>
            <a:endParaRPr lang="en-US" sz="2400" dirty="0">
              <a:solidFill>
                <a:srgbClr val="C00000"/>
              </a:solidFill>
            </a:endParaRPr>
          </a:p>
          <a:p>
            <a:r>
              <a:rPr lang="en-US" sz="1600" dirty="0"/>
              <a:t>Instead of insisting on digital, deterministic signals and logic, use </a:t>
            </a:r>
            <a:r>
              <a:rPr lang="en-US" sz="1600" b="1" dirty="0">
                <a:solidFill>
                  <a:srgbClr val="C00000"/>
                </a:solidFill>
              </a:rPr>
              <a:t>analog</a:t>
            </a:r>
            <a:r>
              <a:rPr lang="en-US" sz="1600" dirty="0"/>
              <a:t> and/or </a:t>
            </a:r>
            <a:r>
              <a:rPr lang="en-US" sz="1600" b="1" dirty="0">
                <a:solidFill>
                  <a:srgbClr val="C00000"/>
                </a:solidFill>
              </a:rPr>
              <a:t>probabilistic</a:t>
            </a:r>
            <a:r>
              <a:rPr lang="en-US" sz="1600" b="1" dirty="0"/>
              <a:t> </a:t>
            </a:r>
            <a:r>
              <a:rPr lang="en-US" sz="1600" dirty="0"/>
              <a:t>computation.</a:t>
            </a:r>
          </a:p>
          <a:p>
            <a:r>
              <a:rPr lang="en-US" sz="1600" dirty="0"/>
              <a:t>Design behavior from the </a:t>
            </a:r>
            <a:r>
              <a:rPr lang="en-US" sz="1600" b="1" dirty="0">
                <a:solidFill>
                  <a:srgbClr val="C00000"/>
                </a:solidFill>
              </a:rPr>
              <a:t>bottom up </a:t>
            </a:r>
            <a:r>
              <a:rPr lang="en-US" sz="1600" dirty="0"/>
              <a:t>(using the available physics) instead of top-down (forcing the physics to conform to some abstraction).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C086DA8F-63E9-41EF-27CA-2E452BB5D70C}"/>
              </a:ext>
            </a:extLst>
          </p:cNvPr>
          <p:cNvSpPr txBox="1">
            <a:spLocks/>
          </p:cNvSpPr>
          <p:nvPr/>
        </p:nvSpPr>
        <p:spPr>
          <a:xfrm>
            <a:off x="3301131" y="1835107"/>
            <a:ext cx="2788374" cy="2661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C00000"/>
                </a:solidFill>
              </a:rPr>
              <a:t>In-memory Computing</a:t>
            </a:r>
            <a:endParaRPr lang="en-US" sz="2400" dirty="0">
              <a:solidFill>
                <a:srgbClr val="C00000"/>
              </a:solidFill>
            </a:endParaRPr>
          </a:p>
          <a:p>
            <a:r>
              <a:rPr lang="en-US" sz="1600" dirty="0"/>
              <a:t>Eliminate the von Neumann bottleneck.</a:t>
            </a:r>
          </a:p>
        </p:txBody>
      </p:sp>
      <p:pic>
        <p:nvPicPr>
          <p:cNvPr id="1026" name="Picture 2" descr="In-Memory Computing for Low-Power Neural Network Inference - SemiWiki">
            <a:extLst>
              <a:ext uri="{FF2B5EF4-FFF2-40B4-BE49-F238E27FC236}">
                <a16:creationId xmlns:a16="http://schemas.microsoft.com/office/drawing/2014/main" id="{999A84AC-A3CB-C4BD-D0A9-8922DA1E41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8203" y="3226113"/>
            <a:ext cx="2261622" cy="1270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DFB9C0-B51A-6D88-30C8-1CEC8AD895B5}"/>
              </a:ext>
            </a:extLst>
          </p:cNvPr>
          <p:cNvSpPr txBox="1"/>
          <p:nvPr/>
        </p:nvSpPr>
        <p:spPr>
          <a:xfrm>
            <a:off x="3448203" y="4366052"/>
            <a:ext cx="20472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chemeClr val="bg1">
                    <a:lumMod val="65000"/>
                  </a:schemeClr>
                </a:solidFill>
              </a:rPr>
              <a:t>Source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: SRC JUMP C-BRIC (2019)</a:t>
            </a:r>
          </a:p>
        </p:txBody>
      </p:sp>
    </p:spTree>
    <p:extLst>
      <p:ext uri="{BB962C8B-B14F-4D97-AF65-F5344CB8AC3E}">
        <p14:creationId xmlns:p14="http://schemas.microsoft.com/office/powerpoint/2010/main" val="76471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5E7FE-4DC4-CB57-D635-3999BD9A2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767" y="93996"/>
            <a:ext cx="11920869" cy="81499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How can we get large performance improvements?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4220C-9686-FE9B-7174-EFAD16289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11</a:t>
            </a:fld>
            <a:endParaRPr lang="en-US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A1A22E6-13CB-03C3-090C-E85431DE230B}"/>
              </a:ext>
            </a:extLst>
          </p:cNvPr>
          <p:cNvSpPr txBox="1">
            <a:spLocks/>
          </p:cNvSpPr>
          <p:nvPr/>
        </p:nvSpPr>
        <p:spPr>
          <a:xfrm>
            <a:off x="283399" y="1835107"/>
            <a:ext cx="2968113" cy="2661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C00000"/>
                </a:solidFill>
              </a:rPr>
              <a:t>Abstractions Elimination</a:t>
            </a:r>
            <a:endParaRPr lang="en-US" sz="2400" dirty="0">
              <a:solidFill>
                <a:srgbClr val="C00000"/>
              </a:solidFill>
            </a:endParaRPr>
          </a:p>
          <a:p>
            <a:r>
              <a:rPr lang="en-US" sz="1600" dirty="0"/>
              <a:t>Instead of insisting on digital, deterministic signals and logic, use </a:t>
            </a:r>
            <a:r>
              <a:rPr lang="en-US" sz="1600" b="1" dirty="0">
                <a:solidFill>
                  <a:srgbClr val="C00000"/>
                </a:solidFill>
              </a:rPr>
              <a:t>analog</a:t>
            </a:r>
            <a:r>
              <a:rPr lang="en-US" sz="1600" dirty="0"/>
              <a:t> and/or </a:t>
            </a:r>
            <a:r>
              <a:rPr lang="en-US" sz="1600" b="1" dirty="0">
                <a:solidFill>
                  <a:srgbClr val="C00000"/>
                </a:solidFill>
              </a:rPr>
              <a:t>probabilistic</a:t>
            </a:r>
            <a:r>
              <a:rPr lang="en-US" sz="1600" b="1" dirty="0"/>
              <a:t> </a:t>
            </a:r>
            <a:r>
              <a:rPr lang="en-US" sz="1600" dirty="0"/>
              <a:t>computation.</a:t>
            </a:r>
          </a:p>
          <a:p>
            <a:r>
              <a:rPr lang="en-US" sz="1600" dirty="0"/>
              <a:t>Design behavior from the </a:t>
            </a:r>
            <a:r>
              <a:rPr lang="en-US" sz="1600" b="1" dirty="0">
                <a:solidFill>
                  <a:srgbClr val="C00000"/>
                </a:solidFill>
              </a:rPr>
              <a:t>bottom up </a:t>
            </a:r>
            <a:r>
              <a:rPr lang="en-US" sz="1600" dirty="0"/>
              <a:t>(using the available physics) instead of top-down (forcing the physics to conform to some abstraction).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C086DA8F-63E9-41EF-27CA-2E452BB5D70C}"/>
              </a:ext>
            </a:extLst>
          </p:cNvPr>
          <p:cNvSpPr txBox="1">
            <a:spLocks/>
          </p:cNvSpPr>
          <p:nvPr/>
        </p:nvSpPr>
        <p:spPr>
          <a:xfrm>
            <a:off x="3301131" y="1835107"/>
            <a:ext cx="2788374" cy="2661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C00000"/>
                </a:solidFill>
              </a:rPr>
              <a:t>In-memory Computing</a:t>
            </a:r>
            <a:endParaRPr lang="en-US" sz="2400" dirty="0">
              <a:solidFill>
                <a:srgbClr val="C00000"/>
              </a:solidFill>
            </a:endParaRPr>
          </a:p>
          <a:p>
            <a:r>
              <a:rPr lang="en-US" sz="1600" dirty="0"/>
              <a:t>Eliminate the von Neumann bottleneck.</a:t>
            </a:r>
          </a:p>
        </p:txBody>
      </p:sp>
      <p:pic>
        <p:nvPicPr>
          <p:cNvPr id="1026" name="Picture 2" descr="In-Memory Computing for Low-Power Neural Network Inference - SemiWiki">
            <a:extLst>
              <a:ext uri="{FF2B5EF4-FFF2-40B4-BE49-F238E27FC236}">
                <a16:creationId xmlns:a16="http://schemas.microsoft.com/office/drawing/2014/main" id="{999A84AC-A3CB-C4BD-D0A9-8922DA1E41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8203" y="3226113"/>
            <a:ext cx="2261622" cy="1270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41CC1DD8-5ED7-EF59-3F12-2159A075A0B4}"/>
              </a:ext>
            </a:extLst>
          </p:cNvPr>
          <p:cNvSpPr txBox="1">
            <a:spLocks/>
          </p:cNvSpPr>
          <p:nvPr/>
        </p:nvSpPr>
        <p:spPr>
          <a:xfrm>
            <a:off x="6089505" y="1835107"/>
            <a:ext cx="2944240" cy="2661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C00000"/>
                </a:solidFill>
              </a:rPr>
              <a:t>Alternative </a:t>
            </a:r>
            <a:br>
              <a:rPr lang="en-US" sz="2400" b="1" dirty="0">
                <a:solidFill>
                  <a:srgbClr val="C00000"/>
                </a:solidFill>
              </a:rPr>
            </a:br>
            <a:r>
              <a:rPr lang="en-US" sz="2400" b="1" dirty="0">
                <a:solidFill>
                  <a:srgbClr val="C00000"/>
                </a:solidFill>
              </a:rPr>
              <a:t>Hardware/Modalities</a:t>
            </a:r>
            <a:endParaRPr lang="en-US" sz="2400" dirty="0">
              <a:solidFill>
                <a:srgbClr val="C00000"/>
              </a:solidFill>
            </a:endParaRPr>
          </a:p>
          <a:p>
            <a:r>
              <a:rPr lang="en-US" sz="1600" dirty="0"/>
              <a:t>Explore </a:t>
            </a:r>
            <a:r>
              <a:rPr lang="en-US" sz="1600" b="1" dirty="0">
                <a:solidFill>
                  <a:srgbClr val="C00000"/>
                </a:solidFill>
              </a:rPr>
              <a:t>alternative hardware devices/platforms </a:t>
            </a:r>
            <a:r>
              <a:rPr lang="en-US" sz="1600" dirty="0"/>
              <a:t>that could be more effective for special-purpose computation (</a:t>
            </a:r>
            <a:r>
              <a:rPr lang="en-US" sz="1600" b="1" dirty="0"/>
              <a:t>photonics</a:t>
            </a:r>
            <a:r>
              <a:rPr lang="en-US" sz="1600" dirty="0"/>
              <a:t>, </a:t>
            </a:r>
            <a:r>
              <a:rPr lang="en-US" sz="1600" b="1" dirty="0"/>
              <a:t>spintronics</a:t>
            </a:r>
            <a:r>
              <a:rPr lang="en-US" sz="1600" dirty="0"/>
              <a:t>, </a:t>
            </a:r>
            <a:r>
              <a:rPr lang="en-US" sz="1600" b="1" dirty="0"/>
              <a:t>novel nanomaterials</a:t>
            </a:r>
            <a:r>
              <a:rPr lang="en-US" sz="1600" dirty="0"/>
              <a:t>, </a:t>
            </a:r>
            <a:r>
              <a:rPr lang="en-US" sz="1600" b="1" dirty="0"/>
              <a:t>CMOS+X</a:t>
            </a:r>
            <a:r>
              <a:rPr lang="en-US" sz="1600" dirty="0"/>
              <a:t>, etc.).</a:t>
            </a:r>
          </a:p>
          <a:p>
            <a:r>
              <a:rPr lang="en-US" sz="1600" dirty="0"/>
              <a:t>For very specific applications: </a:t>
            </a:r>
            <a:r>
              <a:rPr lang="en-US" sz="1600" b="1" dirty="0">
                <a:solidFill>
                  <a:srgbClr val="C00000"/>
                </a:solidFill>
              </a:rPr>
              <a:t>quantum computing</a:t>
            </a:r>
            <a:r>
              <a:rPr lang="en-US" sz="1600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DFB9C0-B51A-6D88-30C8-1CEC8AD895B5}"/>
              </a:ext>
            </a:extLst>
          </p:cNvPr>
          <p:cNvSpPr txBox="1"/>
          <p:nvPr/>
        </p:nvSpPr>
        <p:spPr>
          <a:xfrm>
            <a:off x="3448203" y="4366052"/>
            <a:ext cx="20472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chemeClr val="bg1">
                    <a:lumMod val="65000"/>
                  </a:schemeClr>
                </a:solidFill>
              </a:rPr>
              <a:t>Source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: SRC JUMP C-BRIC (2019)</a:t>
            </a:r>
          </a:p>
        </p:txBody>
      </p:sp>
    </p:spTree>
    <p:extLst>
      <p:ext uri="{BB962C8B-B14F-4D97-AF65-F5344CB8AC3E}">
        <p14:creationId xmlns:p14="http://schemas.microsoft.com/office/powerpoint/2010/main" val="1213053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5E7FE-4DC4-CB57-D635-3999BD9A2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767" y="93996"/>
            <a:ext cx="11920869" cy="81499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How can we get large performance improvements?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4220C-9686-FE9B-7174-EFAD16289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12</a:t>
            </a:fld>
            <a:endParaRPr lang="en-US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A1A22E6-13CB-03C3-090C-E85431DE230B}"/>
              </a:ext>
            </a:extLst>
          </p:cNvPr>
          <p:cNvSpPr txBox="1">
            <a:spLocks/>
          </p:cNvSpPr>
          <p:nvPr/>
        </p:nvSpPr>
        <p:spPr>
          <a:xfrm>
            <a:off x="283399" y="1835107"/>
            <a:ext cx="2968113" cy="2661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C00000"/>
                </a:solidFill>
              </a:rPr>
              <a:t>Abstractions Elimination</a:t>
            </a:r>
            <a:endParaRPr lang="en-US" sz="2400" dirty="0">
              <a:solidFill>
                <a:srgbClr val="C00000"/>
              </a:solidFill>
            </a:endParaRPr>
          </a:p>
          <a:p>
            <a:r>
              <a:rPr lang="en-US" sz="1600" dirty="0"/>
              <a:t>Instead of insisting on digital, deterministic signals and logic, use </a:t>
            </a:r>
            <a:r>
              <a:rPr lang="en-US" sz="1600" b="1" dirty="0">
                <a:solidFill>
                  <a:srgbClr val="C00000"/>
                </a:solidFill>
              </a:rPr>
              <a:t>analog</a:t>
            </a:r>
            <a:r>
              <a:rPr lang="en-US" sz="1600" dirty="0"/>
              <a:t> and/or </a:t>
            </a:r>
            <a:r>
              <a:rPr lang="en-US" sz="1600" b="1" dirty="0">
                <a:solidFill>
                  <a:srgbClr val="C00000"/>
                </a:solidFill>
              </a:rPr>
              <a:t>probabilistic</a:t>
            </a:r>
            <a:r>
              <a:rPr lang="en-US" sz="1600" b="1" dirty="0"/>
              <a:t> </a:t>
            </a:r>
            <a:r>
              <a:rPr lang="en-US" sz="1600" dirty="0"/>
              <a:t>computation.</a:t>
            </a:r>
          </a:p>
          <a:p>
            <a:r>
              <a:rPr lang="en-US" sz="1600" dirty="0"/>
              <a:t>Design behavior from the </a:t>
            </a:r>
            <a:r>
              <a:rPr lang="en-US" sz="1600" b="1" dirty="0">
                <a:solidFill>
                  <a:srgbClr val="C00000"/>
                </a:solidFill>
              </a:rPr>
              <a:t>bottom up </a:t>
            </a:r>
            <a:r>
              <a:rPr lang="en-US" sz="1600" dirty="0"/>
              <a:t>(using the available physics) instead of top-down (forcing the physics to conform to some abstraction).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C086DA8F-63E9-41EF-27CA-2E452BB5D70C}"/>
              </a:ext>
            </a:extLst>
          </p:cNvPr>
          <p:cNvSpPr txBox="1">
            <a:spLocks/>
          </p:cNvSpPr>
          <p:nvPr/>
        </p:nvSpPr>
        <p:spPr>
          <a:xfrm>
            <a:off x="3301131" y="1835107"/>
            <a:ext cx="2788374" cy="2661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C00000"/>
                </a:solidFill>
              </a:rPr>
              <a:t>In-memory Computing</a:t>
            </a:r>
            <a:endParaRPr lang="en-US" sz="2400" dirty="0">
              <a:solidFill>
                <a:srgbClr val="C00000"/>
              </a:solidFill>
            </a:endParaRPr>
          </a:p>
          <a:p>
            <a:r>
              <a:rPr lang="en-US" sz="1600" dirty="0"/>
              <a:t>Eliminate the von Neumann bottleneck.</a:t>
            </a:r>
          </a:p>
        </p:txBody>
      </p:sp>
      <p:pic>
        <p:nvPicPr>
          <p:cNvPr id="1026" name="Picture 2" descr="In-Memory Computing for Low-Power Neural Network Inference - SemiWiki">
            <a:extLst>
              <a:ext uri="{FF2B5EF4-FFF2-40B4-BE49-F238E27FC236}">
                <a16:creationId xmlns:a16="http://schemas.microsoft.com/office/drawing/2014/main" id="{999A84AC-A3CB-C4BD-D0A9-8922DA1E41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8203" y="3226113"/>
            <a:ext cx="2261622" cy="1270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41CC1DD8-5ED7-EF59-3F12-2159A075A0B4}"/>
              </a:ext>
            </a:extLst>
          </p:cNvPr>
          <p:cNvSpPr txBox="1">
            <a:spLocks/>
          </p:cNvSpPr>
          <p:nvPr/>
        </p:nvSpPr>
        <p:spPr>
          <a:xfrm>
            <a:off x="6089505" y="1835107"/>
            <a:ext cx="2944240" cy="2661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C00000"/>
                </a:solidFill>
              </a:rPr>
              <a:t>Alternative </a:t>
            </a:r>
            <a:br>
              <a:rPr lang="en-US" sz="2400" b="1" dirty="0">
                <a:solidFill>
                  <a:srgbClr val="C00000"/>
                </a:solidFill>
              </a:rPr>
            </a:br>
            <a:r>
              <a:rPr lang="en-US" sz="2400" b="1" dirty="0">
                <a:solidFill>
                  <a:srgbClr val="C00000"/>
                </a:solidFill>
              </a:rPr>
              <a:t>Hardware/Modalities</a:t>
            </a:r>
            <a:endParaRPr lang="en-US" sz="2400" dirty="0">
              <a:solidFill>
                <a:srgbClr val="C00000"/>
              </a:solidFill>
            </a:endParaRPr>
          </a:p>
          <a:p>
            <a:r>
              <a:rPr lang="en-US" sz="1600" dirty="0"/>
              <a:t>Explore </a:t>
            </a:r>
            <a:r>
              <a:rPr lang="en-US" sz="1600" b="1" dirty="0">
                <a:solidFill>
                  <a:srgbClr val="C00000"/>
                </a:solidFill>
              </a:rPr>
              <a:t>alternative hardware devices/platforms </a:t>
            </a:r>
            <a:r>
              <a:rPr lang="en-US" sz="1600" dirty="0"/>
              <a:t>that could be more effective for special-purpose computation (</a:t>
            </a:r>
            <a:r>
              <a:rPr lang="en-US" sz="1600" b="1" dirty="0"/>
              <a:t>photonics</a:t>
            </a:r>
            <a:r>
              <a:rPr lang="en-US" sz="1600" dirty="0"/>
              <a:t>, </a:t>
            </a:r>
            <a:r>
              <a:rPr lang="en-US" sz="1600" b="1" dirty="0"/>
              <a:t>spintronics</a:t>
            </a:r>
            <a:r>
              <a:rPr lang="en-US" sz="1600" dirty="0"/>
              <a:t>, </a:t>
            </a:r>
            <a:r>
              <a:rPr lang="en-US" sz="1600" b="1" dirty="0"/>
              <a:t>novel nanomaterials</a:t>
            </a:r>
            <a:r>
              <a:rPr lang="en-US" sz="1600" dirty="0"/>
              <a:t>, </a:t>
            </a:r>
            <a:r>
              <a:rPr lang="en-US" sz="1600" b="1" dirty="0"/>
              <a:t>CMOS+X</a:t>
            </a:r>
            <a:r>
              <a:rPr lang="en-US" sz="1600" dirty="0"/>
              <a:t>, etc.).</a:t>
            </a:r>
          </a:p>
          <a:p>
            <a:r>
              <a:rPr lang="en-US" sz="1600" dirty="0"/>
              <a:t>For very specific applications: </a:t>
            </a:r>
            <a:r>
              <a:rPr lang="en-US" sz="1600" b="1" dirty="0">
                <a:solidFill>
                  <a:srgbClr val="C00000"/>
                </a:solidFill>
              </a:rPr>
              <a:t>quantum computing</a:t>
            </a:r>
            <a:r>
              <a:rPr lang="en-US" sz="1600" dirty="0"/>
              <a:t>.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94CFE20C-DE94-A4BA-29A1-F9D00EB958B1}"/>
              </a:ext>
            </a:extLst>
          </p:cNvPr>
          <p:cNvSpPr txBox="1">
            <a:spLocks/>
          </p:cNvSpPr>
          <p:nvPr/>
        </p:nvSpPr>
        <p:spPr>
          <a:xfrm>
            <a:off x="9118396" y="1835107"/>
            <a:ext cx="2944240" cy="2661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C00000"/>
                </a:solidFill>
              </a:rPr>
              <a:t>Variations </a:t>
            </a:r>
            <a:br>
              <a:rPr lang="en-US" sz="2400" b="1" dirty="0">
                <a:solidFill>
                  <a:srgbClr val="C00000"/>
                </a:solidFill>
              </a:rPr>
            </a:br>
            <a:r>
              <a:rPr lang="en-US" sz="2400" b="1" dirty="0">
                <a:solidFill>
                  <a:srgbClr val="C00000"/>
                </a:solidFill>
              </a:rPr>
              <a:t>Tolerance</a:t>
            </a:r>
            <a:endParaRPr lang="en-US" sz="2400" dirty="0">
              <a:solidFill>
                <a:srgbClr val="C00000"/>
              </a:solidFill>
            </a:endParaRPr>
          </a:p>
          <a:p>
            <a:r>
              <a:rPr lang="en-US" sz="1600" dirty="0"/>
              <a:t>Don’t insist that every copy of the hardware behave the same way.</a:t>
            </a:r>
          </a:p>
          <a:p>
            <a:r>
              <a:rPr lang="en-US" sz="1600" dirty="0"/>
              <a:t>Tolerate some amount of re-training/re-configuring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(Hinton: “mortal computing”)</a:t>
            </a:r>
            <a:r>
              <a:rPr lang="en-US" sz="1600" dirty="0"/>
              <a:t>, or design algorithms for </a:t>
            </a:r>
            <a:r>
              <a:rPr lang="en-US" sz="1600" b="1" dirty="0">
                <a:solidFill>
                  <a:srgbClr val="C00000"/>
                </a:solidFill>
              </a:rPr>
              <a:t>resilience to hardware variations</a:t>
            </a:r>
            <a:r>
              <a:rPr lang="en-US" sz="1600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DFB9C0-B51A-6D88-30C8-1CEC8AD895B5}"/>
              </a:ext>
            </a:extLst>
          </p:cNvPr>
          <p:cNvSpPr txBox="1"/>
          <p:nvPr/>
        </p:nvSpPr>
        <p:spPr>
          <a:xfrm>
            <a:off x="3448203" y="4366052"/>
            <a:ext cx="20472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chemeClr val="bg1">
                    <a:lumMod val="65000"/>
                  </a:schemeClr>
                </a:solidFill>
              </a:rPr>
              <a:t>Source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: SRC JUMP C-BRIC (2019)</a:t>
            </a:r>
          </a:p>
        </p:txBody>
      </p:sp>
    </p:spTree>
    <p:extLst>
      <p:ext uri="{BB962C8B-B14F-4D97-AF65-F5344CB8AC3E}">
        <p14:creationId xmlns:p14="http://schemas.microsoft.com/office/powerpoint/2010/main" val="3237717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6BEF8370-E96C-FF31-5AC2-CB37E61899D1}"/>
              </a:ext>
            </a:extLst>
          </p:cNvPr>
          <p:cNvSpPr/>
          <p:nvPr/>
        </p:nvSpPr>
        <p:spPr>
          <a:xfrm>
            <a:off x="283399" y="5181607"/>
            <a:ext cx="11522093" cy="1174743"/>
          </a:xfrm>
          <a:prstGeom prst="roundRect">
            <a:avLst>
              <a:gd name="adj" fmla="val 13854"/>
            </a:avLst>
          </a:prstGeom>
          <a:solidFill>
            <a:schemeClr val="bg2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D5E7FE-4DC4-CB57-D635-3999BD9A2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767" y="93996"/>
            <a:ext cx="11920869" cy="81499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How can we get large performance improvements?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7EC227-892E-75BF-0469-371790E0CC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508" y="5214658"/>
            <a:ext cx="11522094" cy="1141692"/>
          </a:xfrm>
        </p:spPr>
        <p:txBody>
          <a:bodyPr>
            <a:normAutofit/>
          </a:bodyPr>
          <a:lstStyle/>
          <a:p>
            <a:r>
              <a:rPr lang="en-US" sz="1600" dirty="0"/>
              <a:t>To achieve improvements of many orders of magnitude most likely requires a combination of many improvements</a:t>
            </a:r>
            <a:br>
              <a:rPr lang="en-US" sz="1600" dirty="0"/>
            </a:br>
            <a:r>
              <a:rPr lang="en-US" sz="1600" dirty="0"/>
              <a:t>(the ~100,000x increase for CPUs between 1985 to 2015 resulted from many advances in devices, circuits, architecture and compilers).</a:t>
            </a:r>
          </a:p>
          <a:p>
            <a:r>
              <a:rPr lang="en-US" sz="1600" dirty="0"/>
              <a:t>This approach is only relevant to making </a:t>
            </a:r>
            <a:r>
              <a:rPr lang="en-US" sz="1600" b="1" dirty="0"/>
              <a:t>special-purpose processors </a:t>
            </a:r>
            <a:r>
              <a:rPr lang="en-US" sz="1600" dirty="0"/>
              <a:t>each targeting a restricted set of application domains, e.g.,</a:t>
            </a:r>
            <a:br>
              <a:rPr lang="en-US" sz="1600" dirty="0"/>
            </a:br>
            <a:r>
              <a:rPr lang="en-US" sz="1600" b="1" dirty="0">
                <a:solidFill>
                  <a:srgbClr val="C00000"/>
                </a:solidFill>
              </a:rPr>
              <a:t>machine learning</a:t>
            </a:r>
            <a:r>
              <a:rPr lang="en-US" sz="1600" dirty="0"/>
              <a:t>, </a:t>
            </a:r>
            <a:r>
              <a:rPr lang="en-US" sz="1600" b="1" dirty="0">
                <a:solidFill>
                  <a:srgbClr val="C00000"/>
                </a:solidFill>
              </a:rPr>
              <a:t>optimization</a:t>
            </a:r>
            <a:r>
              <a:rPr lang="en-US" sz="1600" dirty="0"/>
              <a:t>, and possibly</a:t>
            </a:r>
            <a:r>
              <a:rPr lang="en-US" sz="1600" b="1" dirty="0">
                <a:solidFill>
                  <a:srgbClr val="C00000"/>
                </a:solidFill>
              </a:rPr>
              <a:t> scientific computing</a:t>
            </a:r>
            <a:r>
              <a:rPr lang="en-US" sz="1600" dirty="0"/>
              <a:t>. We are not proposing to replace all general-purpose computing.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4220C-9686-FE9B-7174-EFAD16289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13</a:t>
            </a:fld>
            <a:endParaRPr lang="en-US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A1A22E6-13CB-03C3-090C-E85431DE230B}"/>
              </a:ext>
            </a:extLst>
          </p:cNvPr>
          <p:cNvSpPr txBox="1">
            <a:spLocks/>
          </p:cNvSpPr>
          <p:nvPr/>
        </p:nvSpPr>
        <p:spPr>
          <a:xfrm>
            <a:off x="283399" y="1835107"/>
            <a:ext cx="2968113" cy="2661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C00000"/>
                </a:solidFill>
              </a:rPr>
              <a:t>Abstractions Elimination</a:t>
            </a:r>
            <a:endParaRPr lang="en-US" sz="2400" dirty="0">
              <a:solidFill>
                <a:srgbClr val="C00000"/>
              </a:solidFill>
            </a:endParaRPr>
          </a:p>
          <a:p>
            <a:r>
              <a:rPr lang="en-US" sz="1600" dirty="0"/>
              <a:t>Instead of insisting on digital, deterministic signals and logic, use </a:t>
            </a:r>
            <a:r>
              <a:rPr lang="en-US" sz="1600" b="1" dirty="0">
                <a:solidFill>
                  <a:srgbClr val="C00000"/>
                </a:solidFill>
              </a:rPr>
              <a:t>analog</a:t>
            </a:r>
            <a:r>
              <a:rPr lang="en-US" sz="1600" dirty="0"/>
              <a:t> and/or </a:t>
            </a:r>
            <a:r>
              <a:rPr lang="en-US" sz="1600" b="1" dirty="0">
                <a:solidFill>
                  <a:srgbClr val="C00000"/>
                </a:solidFill>
              </a:rPr>
              <a:t>probabilistic</a:t>
            </a:r>
            <a:r>
              <a:rPr lang="en-US" sz="1600" b="1" dirty="0"/>
              <a:t> </a:t>
            </a:r>
            <a:r>
              <a:rPr lang="en-US" sz="1600" dirty="0"/>
              <a:t>computation.</a:t>
            </a:r>
          </a:p>
          <a:p>
            <a:r>
              <a:rPr lang="en-US" sz="1600" dirty="0"/>
              <a:t>Design behavior from the </a:t>
            </a:r>
            <a:r>
              <a:rPr lang="en-US" sz="1600" b="1" dirty="0">
                <a:solidFill>
                  <a:srgbClr val="C00000"/>
                </a:solidFill>
              </a:rPr>
              <a:t>bottom up </a:t>
            </a:r>
            <a:r>
              <a:rPr lang="en-US" sz="1600" dirty="0"/>
              <a:t>(using the available physics) instead of top-down (forcing the physics to conform to some abstraction).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C086DA8F-63E9-41EF-27CA-2E452BB5D70C}"/>
              </a:ext>
            </a:extLst>
          </p:cNvPr>
          <p:cNvSpPr txBox="1">
            <a:spLocks/>
          </p:cNvSpPr>
          <p:nvPr/>
        </p:nvSpPr>
        <p:spPr>
          <a:xfrm>
            <a:off x="3301131" y="1835107"/>
            <a:ext cx="2788374" cy="2661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C00000"/>
                </a:solidFill>
              </a:rPr>
              <a:t>In-memory Computing</a:t>
            </a:r>
            <a:endParaRPr lang="en-US" sz="2400" dirty="0">
              <a:solidFill>
                <a:srgbClr val="C00000"/>
              </a:solidFill>
            </a:endParaRPr>
          </a:p>
          <a:p>
            <a:r>
              <a:rPr lang="en-US" sz="1600" dirty="0"/>
              <a:t>Eliminate the von Neumann bottleneck.</a:t>
            </a:r>
          </a:p>
        </p:txBody>
      </p:sp>
      <p:pic>
        <p:nvPicPr>
          <p:cNvPr id="1026" name="Picture 2" descr="In-Memory Computing for Low-Power Neural Network Inference - SemiWiki">
            <a:extLst>
              <a:ext uri="{FF2B5EF4-FFF2-40B4-BE49-F238E27FC236}">
                <a16:creationId xmlns:a16="http://schemas.microsoft.com/office/drawing/2014/main" id="{999A84AC-A3CB-C4BD-D0A9-8922DA1E41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8203" y="3226113"/>
            <a:ext cx="2261622" cy="1270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41CC1DD8-5ED7-EF59-3F12-2159A075A0B4}"/>
              </a:ext>
            </a:extLst>
          </p:cNvPr>
          <p:cNvSpPr txBox="1">
            <a:spLocks/>
          </p:cNvSpPr>
          <p:nvPr/>
        </p:nvSpPr>
        <p:spPr>
          <a:xfrm>
            <a:off x="6089505" y="1835107"/>
            <a:ext cx="2944240" cy="2661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C00000"/>
                </a:solidFill>
              </a:rPr>
              <a:t>Alternative </a:t>
            </a:r>
            <a:br>
              <a:rPr lang="en-US" sz="2400" b="1" dirty="0">
                <a:solidFill>
                  <a:srgbClr val="C00000"/>
                </a:solidFill>
              </a:rPr>
            </a:br>
            <a:r>
              <a:rPr lang="en-US" sz="2400" b="1" dirty="0">
                <a:solidFill>
                  <a:srgbClr val="C00000"/>
                </a:solidFill>
              </a:rPr>
              <a:t>Hardware/Modalities</a:t>
            </a:r>
            <a:endParaRPr lang="en-US" sz="2400" dirty="0">
              <a:solidFill>
                <a:srgbClr val="C00000"/>
              </a:solidFill>
            </a:endParaRPr>
          </a:p>
          <a:p>
            <a:r>
              <a:rPr lang="en-US" sz="1600" dirty="0"/>
              <a:t>Explore </a:t>
            </a:r>
            <a:r>
              <a:rPr lang="en-US" sz="1600" b="1" dirty="0">
                <a:solidFill>
                  <a:srgbClr val="C00000"/>
                </a:solidFill>
              </a:rPr>
              <a:t>alternative hardware devices/platforms </a:t>
            </a:r>
            <a:r>
              <a:rPr lang="en-US" sz="1600" dirty="0"/>
              <a:t>that could be more effective for special-purpose computation (</a:t>
            </a:r>
            <a:r>
              <a:rPr lang="en-US" sz="1600" b="1" dirty="0"/>
              <a:t>photonics</a:t>
            </a:r>
            <a:r>
              <a:rPr lang="en-US" sz="1600" dirty="0"/>
              <a:t>, </a:t>
            </a:r>
            <a:r>
              <a:rPr lang="en-US" sz="1600" b="1" dirty="0"/>
              <a:t>spintronics</a:t>
            </a:r>
            <a:r>
              <a:rPr lang="en-US" sz="1600" dirty="0"/>
              <a:t>, </a:t>
            </a:r>
            <a:r>
              <a:rPr lang="en-US" sz="1600" b="1" dirty="0"/>
              <a:t>novel nanomaterials</a:t>
            </a:r>
            <a:r>
              <a:rPr lang="en-US" sz="1600" dirty="0"/>
              <a:t>, </a:t>
            </a:r>
            <a:r>
              <a:rPr lang="en-US" sz="1600" b="1" dirty="0"/>
              <a:t>CMOS+X</a:t>
            </a:r>
            <a:r>
              <a:rPr lang="en-US" sz="1600" dirty="0"/>
              <a:t>, etc.).</a:t>
            </a:r>
          </a:p>
          <a:p>
            <a:r>
              <a:rPr lang="en-US" sz="1600" dirty="0"/>
              <a:t>For very specific applications: </a:t>
            </a:r>
            <a:r>
              <a:rPr lang="en-US" sz="1600" b="1" dirty="0">
                <a:solidFill>
                  <a:srgbClr val="C00000"/>
                </a:solidFill>
              </a:rPr>
              <a:t>quantum computing</a:t>
            </a:r>
            <a:r>
              <a:rPr lang="en-US" sz="1600" dirty="0"/>
              <a:t>.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94CFE20C-DE94-A4BA-29A1-F9D00EB958B1}"/>
              </a:ext>
            </a:extLst>
          </p:cNvPr>
          <p:cNvSpPr txBox="1">
            <a:spLocks/>
          </p:cNvSpPr>
          <p:nvPr/>
        </p:nvSpPr>
        <p:spPr>
          <a:xfrm>
            <a:off x="9118396" y="1835107"/>
            <a:ext cx="2944240" cy="2661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C00000"/>
                </a:solidFill>
              </a:rPr>
              <a:t>Variations </a:t>
            </a:r>
            <a:br>
              <a:rPr lang="en-US" sz="2400" b="1" dirty="0">
                <a:solidFill>
                  <a:srgbClr val="C00000"/>
                </a:solidFill>
              </a:rPr>
            </a:br>
            <a:r>
              <a:rPr lang="en-US" sz="2400" b="1" dirty="0">
                <a:solidFill>
                  <a:srgbClr val="C00000"/>
                </a:solidFill>
              </a:rPr>
              <a:t>Tolerance</a:t>
            </a:r>
            <a:endParaRPr lang="en-US" sz="2400" dirty="0">
              <a:solidFill>
                <a:srgbClr val="C00000"/>
              </a:solidFill>
            </a:endParaRPr>
          </a:p>
          <a:p>
            <a:r>
              <a:rPr lang="en-US" sz="1600" dirty="0"/>
              <a:t>Don’t insist that every copy of the hardware behave the same way.</a:t>
            </a:r>
          </a:p>
          <a:p>
            <a:r>
              <a:rPr lang="en-US" sz="1600" dirty="0"/>
              <a:t>Tolerate some amount of re-training/re-configuring </a:t>
            </a:r>
            <a:r>
              <a:rPr lang="en-US" sz="1600" dirty="0">
                <a:solidFill>
                  <a:schemeClr val="bg1">
                    <a:lumMod val="50000"/>
                  </a:schemeClr>
                </a:solidFill>
              </a:rPr>
              <a:t>(Hinton: “mortal computing”)</a:t>
            </a:r>
            <a:r>
              <a:rPr lang="en-US" sz="1600" dirty="0"/>
              <a:t>, or design algorithms for </a:t>
            </a:r>
            <a:r>
              <a:rPr lang="en-US" sz="1600" b="1" dirty="0">
                <a:solidFill>
                  <a:srgbClr val="C00000"/>
                </a:solidFill>
              </a:rPr>
              <a:t>resilience to hardware variations</a:t>
            </a:r>
            <a:r>
              <a:rPr lang="en-US" sz="1600" dirty="0"/>
              <a:t>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0223413-6650-5780-6E05-D095F32EB77D}"/>
              </a:ext>
            </a:extLst>
          </p:cNvPr>
          <p:cNvSpPr txBox="1"/>
          <p:nvPr/>
        </p:nvSpPr>
        <p:spPr>
          <a:xfrm>
            <a:off x="8815222" y="5611918"/>
            <a:ext cx="337677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chemeClr val="bg1">
                    <a:lumMod val="65000"/>
                  </a:schemeClr>
                </a:solidFill>
              </a:rPr>
              <a:t>Source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: </a:t>
            </a:r>
            <a:r>
              <a:rPr lang="en-US" sz="1100" dirty="0" err="1">
                <a:solidFill>
                  <a:schemeClr val="bg1">
                    <a:lumMod val="65000"/>
                  </a:schemeClr>
                </a:solidFill>
              </a:rPr>
              <a:t>Leiserson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 et al. </a:t>
            </a:r>
            <a:r>
              <a:rPr lang="en-US" sz="1100" i="1" dirty="0">
                <a:solidFill>
                  <a:schemeClr val="bg1">
                    <a:lumMod val="65000"/>
                  </a:schemeClr>
                </a:solidFill>
              </a:rPr>
              <a:t>Science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100" b="1" dirty="0">
                <a:solidFill>
                  <a:schemeClr val="bg1">
                    <a:lumMod val="65000"/>
                  </a:schemeClr>
                </a:solidFill>
              </a:rPr>
              <a:t>368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, 1079 (2020)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4DFB9C0-B51A-6D88-30C8-1CEC8AD895B5}"/>
              </a:ext>
            </a:extLst>
          </p:cNvPr>
          <p:cNvSpPr txBox="1"/>
          <p:nvPr/>
        </p:nvSpPr>
        <p:spPr>
          <a:xfrm>
            <a:off x="3448203" y="4366052"/>
            <a:ext cx="20472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chemeClr val="bg1">
                    <a:lumMod val="65000"/>
                  </a:schemeClr>
                </a:solidFill>
              </a:rPr>
              <a:t>Source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: SRC JUMP C-BRIC (2019)</a:t>
            </a:r>
          </a:p>
        </p:txBody>
      </p:sp>
    </p:spTree>
    <p:extLst>
      <p:ext uri="{BB962C8B-B14F-4D97-AF65-F5344CB8AC3E}">
        <p14:creationId xmlns:p14="http://schemas.microsoft.com/office/powerpoint/2010/main" val="1760328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arallelogram 53">
            <a:extLst>
              <a:ext uri="{FF2B5EF4-FFF2-40B4-BE49-F238E27FC236}">
                <a16:creationId xmlns:a16="http://schemas.microsoft.com/office/drawing/2014/main" id="{A52625A9-1C66-6AD7-D49B-11D478E580CC}"/>
              </a:ext>
            </a:extLst>
          </p:cNvPr>
          <p:cNvSpPr/>
          <p:nvPr/>
        </p:nvSpPr>
        <p:spPr>
          <a:xfrm>
            <a:off x="2086601" y="5589752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Parallelogram 54">
            <a:extLst>
              <a:ext uri="{FF2B5EF4-FFF2-40B4-BE49-F238E27FC236}">
                <a16:creationId xmlns:a16="http://schemas.microsoft.com/office/drawing/2014/main" id="{EB7988FC-0377-B895-AB42-775917D4B27A}"/>
              </a:ext>
            </a:extLst>
          </p:cNvPr>
          <p:cNvSpPr/>
          <p:nvPr/>
        </p:nvSpPr>
        <p:spPr>
          <a:xfrm>
            <a:off x="2086601" y="5229156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Parallelogram 55">
            <a:extLst>
              <a:ext uri="{FF2B5EF4-FFF2-40B4-BE49-F238E27FC236}">
                <a16:creationId xmlns:a16="http://schemas.microsoft.com/office/drawing/2014/main" id="{DE288A25-E0B1-C9CF-D736-3803DD779804}"/>
              </a:ext>
            </a:extLst>
          </p:cNvPr>
          <p:cNvSpPr/>
          <p:nvPr/>
        </p:nvSpPr>
        <p:spPr>
          <a:xfrm>
            <a:off x="2086601" y="4883704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63C99BE-B344-287D-9DD8-972AF9A63099}"/>
              </a:ext>
            </a:extLst>
          </p:cNvPr>
          <p:cNvSpPr txBox="1"/>
          <p:nvPr/>
        </p:nvSpPr>
        <p:spPr>
          <a:xfrm>
            <a:off x="2732472" y="5044479"/>
            <a:ext cx="11311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Logic Gates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643003A-5D76-6168-BAEA-1066CDCB0A34}"/>
              </a:ext>
            </a:extLst>
          </p:cNvPr>
          <p:cNvSpPr txBox="1"/>
          <p:nvPr/>
        </p:nvSpPr>
        <p:spPr>
          <a:xfrm>
            <a:off x="2732472" y="5390787"/>
            <a:ext cx="13267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1"/>
                </a:solidFill>
              </a:rPr>
              <a:t>Digital Signals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720164E-5AD4-BAD8-A667-CF7C92D514EF}"/>
              </a:ext>
            </a:extLst>
          </p:cNvPr>
          <p:cNvSpPr txBox="1"/>
          <p:nvPr/>
        </p:nvSpPr>
        <p:spPr>
          <a:xfrm>
            <a:off x="2728217" y="5743792"/>
            <a:ext cx="16346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1"/>
                </a:solidFill>
              </a:rPr>
              <a:t>CMOS Transistors</a:t>
            </a:r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26A717BB-7CFC-C14D-9903-E5616DD41E89}"/>
              </a:ext>
            </a:extLst>
          </p:cNvPr>
          <p:cNvSpPr/>
          <p:nvPr/>
        </p:nvSpPr>
        <p:spPr>
          <a:xfrm>
            <a:off x="2086601" y="4554128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Parallelogram 48">
            <a:extLst>
              <a:ext uri="{FF2B5EF4-FFF2-40B4-BE49-F238E27FC236}">
                <a16:creationId xmlns:a16="http://schemas.microsoft.com/office/drawing/2014/main" id="{BA38262A-0A15-13D4-8D26-F0D1E29AA904}"/>
              </a:ext>
            </a:extLst>
          </p:cNvPr>
          <p:cNvSpPr/>
          <p:nvPr/>
        </p:nvSpPr>
        <p:spPr>
          <a:xfrm>
            <a:off x="2086601" y="4193532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Parallelogram 49">
            <a:extLst>
              <a:ext uri="{FF2B5EF4-FFF2-40B4-BE49-F238E27FC236}">
                <a16:creationId xmlns:a16="http://schemas.microsoft.com/office/drawing/2014/main" id="{F96C56D8-5E7B-01E1-6DBA-6DBBF9B20467}"/>
              </a:ext>
            </a:extLst>
          </p:cNvPr>
          <p:cNvSpPr/>
          <p:nvPr/>
        </p:nvSpPr>
        <p:spPr>
          <a:xfrm>
            <a:off x="2086601" y="3848080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A84E96-016E-82D5-A30B-47A63377714D}"/>
              </a:ext>
            </a:extLst>
          </p:cNvPr>
          <p:cNvSpPr txBox="1"/>
          <p:nvPr/>
        </p:nvSpPr>
        <p:spPr>
          <a:xfrm>
            <a:off x="2732472" y="4008855"/>
            <a:ext cx="15733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Functional Cores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7E03D62-D8A7-4662-DB74-3E0C7072AEBF}"/>
              </a:ext>
            </a:extLst>
          </p:cNvPr>
          <p:cNvSpPr txBox="1"/>
          <p:nvPr/>
        </p:nvSpPr>
        <p:spPr>
          <a:xfrm>
            <a:off x="1860582" y="4336458"/>
            <a:ext cx="38892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1"/>
                </a:solidFill>
              </a:rPr>
              <a:t>Arithmetic Logic Units / Processing Elements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2594FAA-C79D-B737-7468-E8188647F725}"/>
              </a:ext>
            </a:extLst>
          </p:cNvPr>
          <p:cNvSpPr txBox="1"/>
          <p:nvPr/>
        </p:nvSpPr>
        <p:spPr>
          <a:xfrm>
            <a:off x="2392619" y="4708168"/>
            <a:ext cx="2166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1"/>
                </a:solidFill>
              </a:rPr>
              <a:t>Adders, Multipliers, etc.</a:t>
            </a:r>
          </a:p>
        </p:txBody>
      </p:sp>
      <p:sp>
        <p:nvSpPr>
          <p:cNvPr id="42" name="Parallelogram 41">
            <a:extLst>
              <a:ext uri="{FF2B5EF4-FFF2-40B4-BE49-F238E27FC236}">
                <a16:creationId xmlns:a16="http://schemas.microsoft.com/office/drawing/2014/main" id="{6F07F9C2-C473-7868-154E-E2B0948A8D9F}"/>
              </a:ext>
            </a:extLst>
          </p:cNvPr>
          <p:cNvSpPr/>
          <p:nvPr/>
        </p:nvSpPr>
        <p:spPr>
          <a:xfrm>
            <a:off x="2086601" y="3515620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arallelogram 42">
            <a:extLst>
              <a:ext uri="{FF2B5EF4-FFF2-40B4-BE49-F238E27FC236}">
                <a16:creationId xmlns:a16="http://schemas.microsoft.com/office/drawing/2014/main" id="{0CB0D7F7-E031-E50B-67B2-5F80263F932C}"/>
              </a:ext>
            </a:extLst>
          </p:cNvPr>
          <p:cNvSpPr/>
          <p:nvPr/>
        </p:nvSpPr>
        <p:spPr>
          <a:xfrm>
            <a:off x="2086601" y="3155024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Parallelogram 43">
            <a:extLst>
              <a:ext uri="{FF2B5EF4-FFF2-40B4-BE49-F238E27FC236}">
                <a16:creationId xmlns:a16="http://schemas.microsoft.com/office/drawing/2014/main" id="{2C28E23E-06F2-9A62-A362-26C5C10AD2D6}"/>
              </a:ext>
            </a:extLst>
          </p:cNvPr>
          <p:cNvSpPr/>
          <p:nvPr/>
        </p:nvSpPr>
        <p:spPr>
          <a:xfrm>
            <a:off x="2086601" y="2809572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4A567DF-BF2E-3733-829C-06AE26EDD54E}"/>
              </a:ext>
            </a:extLst>
          </p:cNvPr>
          <p:cNvSpPr txBox="1"/>
          <p:nvPr/>
        </p:nvSpPr>
        <p:spPr>
          <a:xfrm>
            <a:off x="2732472" y="2941771"/>
            <a:ext cx="10179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Compilers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87A129C-A42F-326A-15F6-D24EC79D2E85}"/>
              </a:ext>
            </a:extLst>
          </p:cNvPr>
          <p:cNvSpPr txBox="1"/>
          <p:nvPr/>
        </p:nvSpPr>
        <p:spPr>
          <a:xfrm>
            <a:off x="2732472" y="3316655"/>
            <a:ext cx="1734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Operating Systems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C7B3154-375E-6E90-C126-7BAE050363CA}"/>
              </a:ext>
            </a:extLst>
          </p:cNvPr>
          <p:cNvSpPr txBox="1"/>
          <p:nvPr/>
        </p:nvSpPr>
        <p:spPr>
          <a:xfrm>
            <a:off x="2732472" y="3669660"/>
            <a:ext cx="10754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Processors</a:t>
            </a:r>
          </a:p>
        </p:txBody>
      </p:sp>
      <p:sp>
        <p:nvSpPr>
          <p:cNvPr id="40" name="Parallelogram 39">
            <a:extLst>
              <a:ext uri="{FF2B5EF4-FFF2-40B4-BE49-F238E27FC236}">
                <a16:creationId xmlns:a16="http://schemas.microsoft.com/office/drawing/2014/main" id="{F5274BE4-27A2-3791-D24F-7C90A1D1D8C0}"/>
              </a:ext>
            </a:extLst>
          </p:cNvPr>
          <p:cNvSpPr/>
          <p:nvPr/>
        </p:nvSpPr>
        <p:spPr>
          <a:xfrm>
            <a:off x="2086601" y="2450326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Parallelogram 38">
            <a:extLst>
              <a:ext uri="{FF2B5EF4-FFF2-40B4-BE49-F238E27FC236}">
                <a16:creationId xmlns:a16="http://schemas.microsoft.com/office/drawing/2014/main" id="{69284DA2-7C6A-683F-60FE-6065130A7466}"/>
              </a:ext>
            </a:extLst>
          </p:cNvPr>
          <p:cNvSpPr/>
          <p:nvPr/>
        </p:nvSpPr>
        <p:spPr>
          <a:xfrm>
            <a:off x="2086601" y="2089730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D75664-F0DD-49F1-C876-322E4F29C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14</a:t>
            </a:fld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FFB9CA2-8EE9-F6AB-4284-FC16BD5ABFE2}"/>
              </a:ext>
            </a:extLst>
          </p:cNvPr>
          <p:cNvSpPr txBox="1"/>
          <p:nvPr/>
        </p:nvSpPr>
        <p:spPr>
          <a:xfrm>
            <a:off x="1369309" y="892573"/>
            <a:ext cx="37442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</a:rPr>
              <a:t>Current Digital Computing</a:t>
            </a:r>
          </a:p>
          <a:p>
            <a:pPr algn="ctr"/>
            <a:r>
              <a:rPr lang="en-US" sz="1600" dirty="0"/>
              <a:t>(including CPUs, GPUs, TPUs)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5C96F67-3BD5-7EA0-78DB-1BC8FDB13F72}"/>
              </a:ext>
            </a:extLst>
          </p:cNvPr>
          <p:cNvSpPr txBox="1"/>
          <p:nvPr/>
        </p:nvSpPr>
        <p:spPr>
          <a:xfrm>
            <a:off x="149298" y="6446369"/>
            <a:ext cx="538644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65000"/>
                  </a:schemeClr>
                </a:solidFill>
              </a:rPr>
              <a:t>CPU: Central Processing Unit; GPU: Graphics Processing Unit; TPU: Tensor Processing Unit</a:t>
            </a:r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005FC9F5-6967-FF74-2EA7-7C6E4FEF12AB}"/>
              </a:ext>
            </a:extLst>
          </p:cNvPr>
          <p:cNvSpPr/>
          <p:nvPr/>
        </p:nvSpPr>
        <p:spPr>
          <a:xfrm>
            <a:off x="2086601" y="1744278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A8447C-E216-1731-4261-EDF4AAE67519}"/>
              </a:ext>
            </a:extLst>
          </p:cNvPr>
          <p:cNvSpPr txBox="1"/>
          <p:nvPr/>
        </p:nvSpPr>
        <p:spPr>
          <a:xfrm>
            <a:off x="2732472" y="1876477"/>
            <a:ext cx="16365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User Applications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167F7A6-9DAA-136F-57A0-B37D4C02D1FB}"/>
              </a:ext>
            </a:extLst>
          </p:cNvPr>
          <p:cNvSpPr txBox="1"/>
          <p:nvPr/>
        </p:nvSpPr>
        <p:spPr>
          <a:xfrm>
            <a:off x="2732472" y="2251361"/>
            <a:ext cx="10921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Algorithms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2B1DA33-0334-1DF3-50CB-39D1326F7BC2}"/>
              </a:ext>
            </a:extLst>
          </p:cNvPr>
          <p:cNvSpPr txBox="1"/>
          <p:nvPr/>
        </p:nvSpPr>
        <p:spPr>
          <a:xfrm>
            <a:off x="2732472" y="2604366"/>
            <a:ext cx="16664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Function Libraries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4B565EA-3B62-7132-9B30-61CCDF4E067A}"/>
              </a:ext>
            </a:extLst>
          </p:cNvPr>
          <p:cNvSpPr txBox="1"/>
          <p:nvPr/>
        </p:nvSpPr>
        <p:spPr>
          <a:xfrm>
            <a:off x="62237" y="2440206"/>
            <a:ext cx="1798345" cy="2369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Top-down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b="1" dirty="0">
                <a:solidFill>
                  <a:schemeClr val="accent1"/>
                </a:solidFill>
              </a:rPr>
              <a:t>philosophy: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design a hierarchy of abstractions, starting from the premise of running stored programs digitally and deterministically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2" name="Down Arrow 61">
            <a:extLst>
              <a:ext uri="{FF2B5EF4-FFF2-40B4-BE49-F238E27FC236}">
                <a16:creationId xmlns:a16="http://schemas.microsoft.com/office/drawing/2014/main" id="{8614B4B5-9A5E-68FD-2FD1-480479D7E6D6}"/>
              </a:ext>
            </a:extLst>
          </p:cNvPr>
          <p:cNvSpPr/>
          <p:nvPr/>
        </p:nvSpPr>
        <p:spPr>
          <a:xfrm>
            <a:off x="1697060" y="1883509"/>
            <a:ext cx="287178" cy="4198837"/>
          </a:xfrm>
          <a:prstGeom prst="downArrow">
            <a:avLst>
              <a:gd name="adj1" fmla="val 2796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>
            <a:extLst>
              <a:ext uri="{FF2B5EF4-FFF2-40B4-BE49-F238E27FC236}">
                <a16:creationId xmlns:a16="http://schemas.microsoft.com/office/drawing/2014/main" id="{FF88F1C7-454E-72A3-A3D8-5BFCDD08F0BB}"/>
              </a:ext>
            </a:extLst>
          </p:cNvPr>
          <p:cNvSpPr txBox="1">
            <a:spLocks/>
          </p:cNvSpPr>
          <p:nvPr/>
        </p:nvSpPr>
        <p:spPr>
          <a:xfrm>
            <a:off x="141767" y="93996"/>
            <a:ext cx="11920869" cy="9489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C00000"/>
                </a:solidFill>
              </a:rPr>
              <a:t>Physics-based computing </a:t>
            </a:r>
            <a:r>
              <a:rPr lang="en-US" dirty="0">
                <a:solidFill>
                  <a:srgbClr val="C00000"/>
                </a:solidFill>
              </a:rPr>
              <a:t>gains </a:t>
            </a:r>
            <a:r>
              <a:rPr lang="en-US" i="1" dirty="0">
                <a:solidFill>
                  <a:srgbClr val="C00000"/>
                </a:solidFill>
              </a:rPr>
              <a:t>energy efficiency</a:t>
            </a:r>
            <a:r>
              <a:rPr lang="en-US" dirty="0">
                <a:solidFill>
                  <a:srgbClr val="C00000"/>
                </a:solidFill>
              </a:rPr>
              <a:t> &amp; </a:t>
            </a:r>
            <a:r>
              <a:rPr lang="en-US" i="1" dirty="0">
                <a:solidFill>
                  <a:srgbClr val="C00000"/>
                </a:solidFill>
              </a:rPr>
              <a:t>speed</a:t>
            </a:r>
            <a:r>
              <a:rPr lang="en-US" dirty="0">
                <a:solidFill>
                  <a:srgbClr val="C00000"/>
                </a:solidFill>
              </a:rPr>
              <a:t> by eliminating layers of abstraction</a:t>
            </a:r>
          </a:p>
        </p:txBody>
      </p:sp>
    </p:spTree>
    <p:extLst>
      <p:ext uri="{BB962C8B-B14F-4D97-AF65-F5344CB8AC3E}">
        <p14:creationId xmlns:p14="http://schemas.microsoft.com/office/powerpoint/2010/main" val="3386717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arallelogram 66">
            <a:extLst>
              <a:ext uri="{FF2B5EF4-FFF2-40B4-BE49-F238E27FC236}">
                <a16:creationId xmlns:a16="http://schemas.microsoft.com/office/drawing/2014/main" id="{C0013BC6-4182-A498-30EC-6D331707EAEF}"/>
              </a:ext>
            </a:extLst>
          </p:cNvPr>
          <p:cNvSpPr/>
          <p:nvPr/>
        </p:nvSpPr>
        <p:spPr>
          <a:xfrm>
            <a:off x="6104515" y="3369359"/>
            <a:ext cx="3608660" cy="871362"/>
          </a:xfrm>
          <a:prstGeom prst="parallelogram">
            <a:avLst>
              <a:gd name="adj" fmla="val 64113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CMOS Transistors / Unconventional Hardware</a:t>
            </a:r>
          </a:p>
        </p:txBody>
      </p:sp>
      <p:sp>
        <p:nvSpPr>
          <p:cNvPr id="54" name="Parallelogram 53">
            <a:extLst>
              <a:ext uri="{FF2B5EF4-FFF2-40B4-BE49-F238E27FC236}">
                <a16:creationId xmlns:a16="http://schemas.microsoft.com/office/drawing/2014/main" id="{A52625A9-1C66-6AD7-D49B-11D478E580CC}"/>
              </a:ext>
            </a:extLst>
          </p:cNvPr>
          <p:cNvSpPr/>
          <p:nvPr/>
        </p:nvSpPr>
        <p:spPr>
          <a:xfrm>
            <a:off x="2086601" y="5589752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Parallelogram 54">
            <a:extLst>
              <a:ext uri="{FF2B5EF4-FFF2-40B4-BE49-F238E27FC236}">
                <a16:creationId xmlns:a16="http://schemas.microsoft.com/office/drawing/2014/main" id="{EB7988FC-0377-B895-AB42-775917D4B27A}"/>
              </a:ext>
            </a:extLst>
          </p:cNvPr>
          <p:cNvSpPr/>
          <p:nvPr/>
        </p:nvSpPr>
        <p:spPr>
          <a:xfrm>
            <a:off x="2086601" y="5229156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6" name="Parallelogram 55">
            <a:extLst>
              <a:ext uri="{FF2B5EF4-FFF2-40B4-BE49-F238E27FC236}">
                <a16:creationId xmlns:a16="http://schemas.microsoft.com/office/drawing/2014/main" id="{DE288A25-E0B1-C9CF-D736-3803DD779804}"/>
              </a:ext>
            </a:extLst>
          </p:cNvPr>
          <p:cNvSpPr/>
          <p:nvPr/>
        </p:nvSpPr>
        <p:spPr>
          <a:xfrm>
            <a:off x="2086601" y="4883704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63C99BE-B344-287D-9DD8-972AF9A63099}"/>
              </a:ext>
            </a:extLst>
          </p:cNvPr>
          <p:cNvSpPr txBox="1"/>
          <p:nvPr/>
        </p:nvSpPr>
        <p:spPr>
          <a:xfrm>
            <a:off x="2732472" y="5044479"/>
            <a:ext cx="11311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Logic Gates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643003A-5D76-6168-BAEA-1066CDCB0A34}"/>
              </a:ext>
            </a:extLst>
          </p:cNvPr>
          <p:cNvSpPr txBox="1"/>
          <p:nvPr/>
        </p:nvSpPr>
        <p:spPr>
          <a:xfrm>
            <a:off x="2732472" y="5390787"/>
            <a:ext cx="13267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1"/>
                </a:solidFill>
              </a:rPr>
              <a:t>Digital Signals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A720164E-5AD4-BAD8-A667-CF7C92D514EF}"/>
              </a:ext>
            </a:extLst>
          </p:cNvPr>
          <p:cNvSpPr txBox="1"/>
          <p:nvPr/>
        </p:nvSpPr>
        <p:spPr>
          <a:xfrm>
            <a:off x="2728217" y="5743792"/>
            <a:ext cx="16346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1"/>
                </a:solidFill>
              </a:rPr>
              <a:t>CMOS Transistors</a:t>
            </a:r>
          </a:p>
        </p:txBody>
      </p: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26A717BB-7CFC-C14D-9903-E5616DD41E89}"/>
              </a:ext>
            </a:extLst>
          </p:cNvPr>
          <p:cNvSpPr/>
          <p:nvPr/>
        </p:nvSpPr>
        <p:spPr>
          <a:xfrm>
            <a:off x="2086601" y="4554128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Parallelogram 48">
            <a:extLst>
              <a:ext uri="{FF2B5EF4-FFF2-40B4-BE49-F238E27FC236}">
                <a16:creationId xmlns:a16="http://schemas.microsoft.com/office/drawing/2014/main" id="{BA38262A-0A15-13D4-8D26-F0D1E29AA904}"/>
              </a:ext>
            </a:extLst>
          </p:cNvPr>
          <p:cNvSpPr/>
          <p:nvPr/>
        </p:nvSpPr>
        <p:spPr>
          <a:xfrm>
            <a:off x="2086601" y="4193532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0" name="Parallelogram 49">
            <a:extLst>
              <a:ext uri="{FF2B5EF4-FFF2-40B4-BE49-F238E27FC236}">
                <a16:creationId xmlns:a16="http://schemas.microsoft.com/office/drawing/2014/main" id="{F96C56D8-5E7B-01E1-6DBA-6DBBF9B20467}"/>
              </a:ext>
            </a:extLst>
          </p:cNvPr>
          <p:cNvSpPr/>
          <p:nvPr/>
        </p:nvSpPr>
        <p:spPr>
          <a:xfrm>
            <a:off x="2086601" y="3848080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8A84E96-016E-82D5-A30B-47A63377714D}"/>
              </a:ext>
            </a:extLst>
          </p:cNvPr>
          <p:cNvSpPr txBox="1"/>
          <p:nvPr/>
        </p:nvSpPr>
        <p:spPr>
          <a:xfrm>
            <a:off x="2732472" y="4008855"/>
            <a:ext cx="15733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Functional Cores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7E03D62-D8A7-4662-DB74-3E0C7072AEBF}"/>
              </a:ext>
            </a:extLst>
          </p:cNvPr>
          <p:cNvSpPr txBox="1"/>
          <p:nvPr/>
        </p:nvSpPr>
        <p:spPr>
          <a:xfrm>
            <a:off x="1860582" y="4336458"/>
            <a:ext cx="38892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1"/>
                </a:solidFill>
              </a:rPr>
              <a:t>Arithmetic Logic Units / Processing Elements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2594FAA-C79D-B737-7468-E8188647F725}"/>
              </a:ext>
            </a:extLst>
          </p:cNvPr>
          <p:cNvSpPr txBox="1"/>
          <p:nvPr/>
        </p:nvSpPr>
        <p:spPr>
          <a:xfrm>
            <a:off x="2392619" y="4708168"/>
            <a:ext cx="21665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accent1"/>
                </a:solidFill>
              </a:rPr>
              <a:t>Adders, Multipliers, etc.</a:t>
            </a:r>
          </a:p>
        </p:txBody>
      </p:sp>
      <p:sp>
        <p:nvSpPr>
          <p:cNvPr id="42" name="Parallelogram 41">
            <a:extLst>
              <a:ext uri="{FF2B5EF4-FFF2-40B4-BE49-F238E27FC236}">
                <a16:creationId xmlns:a16="http://schemas.microsoft.com/office/drawing/2014/main" id="{6F07F9C2-C473-7868-154E-E2B0948A8D9F}"/>
              </a:ext>
            </a:extLst>
          </p:cNvPr>
          <p:cNvSpPr/>
          <p:nvPr/>
        </p:nvSpPr>
        <p:spPr>
          <a:xfrm>
            <a:off x="2086601" y="3515620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Parallelogram 42">
            <a:extLst>
              <a:ext uri="{FF2B5EF4-FFF2-40B4-BE49-F238E27FC236}">
                <a16:creationId xmlns:a16="http://schemas.microsoft.com/office/drawing/2014/main" id="{0CB0D7F7-E031-E50B-67B2-5F80263F932C}"/>
              </a:ext>
            </a:extLst>
          </p:cNvPr>
          <p:cNvSpPr/>
          <p:nvPr/>
        </p:nvSpPr>
        <p:spPr>
          <a:xfrm>
            <a:off x="2086601" y="3155024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Parallelogram 43">
            <a:extLst>
              <a:ext uri="{FF2B5EF4-FFF2-40B4-BE49-F238E27FC236}">
                <a16:creationId xmlns:a16="http://schemas.microsoft.com/office/drawing/2014/main" id="{2C28E23E-06F2-9A62-A362-26C5C10AD2D6}"/>
              </a:ext>
            </a:extLst>
          </p:cNvPr>
          <p:cNvSpPr/>
          <p:nvPr/>
        </p:nvSpPr>
        <p:spPr>
          <a:xfrm>
            <a:off x="2086601" y="2809572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4A567DF-BF2E-3733-829C-06AE26EDD54E}"/>
              </a:ext>
            </a:extLst>
          </p:cNvPr>
          <p:cNvSpPr txBox="1"/>
          <p:nvPr/>
        </p:nvSpPr>
        <p:spPr>
          <a:xfrm>
            <a:off x="2732472" y="2941771"/>
            <a:ext cx="10179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Compilers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87A129C-A42F-326A-15F6-D24EC79D2E85}"/>
              </a:ext>
            </a:extLst>
          </p:cNvPr>
          <p:cNvSpPr txBox="1"/>
          <p:nvPr/>
        </p:nvSpPr>
        <p:spPr>
          <a:xfrm>
            <a:off x="2732472" y="3316655"/>
            <a:ext cx="17341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Operating Systems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C7B3154-375E-6E90-C126-7BAE050363CA}"/>
              </a:ext>
            </a:extLst>
          </p:cNvPr>
          <p:cNvSpPr txBox="1"/>
          <p:nvPr/>
        </p:nvSpPr>
        <p:spPr>
          <a:xfrm>
            <a:off x="2732472" y="3669660"/>
            <a:ext cx="10754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Processors</a:t>
            </a:r>
          </a:p>
        </p:txBody>
      </p:sp>
      <p:sp>
        <p:nvSpPr>
          <p:cNvPr id="40" name="Parallelogram 39">
            <a:extLst>
              <a:ext uri="{FF2B5EF4-FFF2-40B4-BE49-F238E27FC236}">
                <a16:creationId xmlns:a16="http://schemas.microsoft.com/office/drawing/2014/main" id="{F5274BE4-27A2-3791-D24F-7C90A1D1D8C0}"/>
              </a:ext>
            </a:extLst>
          </p:cNvPr>
          <p:cNvSpPr/>
          <p:nvPr/>
        </p:nvSpPr>
        <p:spPr>
          <a:xfrm>
            <a:off x="2086601" y="2450326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Parallelogram 38">
            <a:extLst>
              <a:ext uri="{FF2B5EF4-FFF2-40B4-BE49-F238E27FC236}">
                <a16:creationId xmlns:a16="http://schemas.microsoft.com/office/drawing/2014/main" id="{69284DA2-7C6A-683F-60FE-6065130A7466}"/>
              </a:ext>
            </a:extLst>
          </p:cNvPr>
          <p:cNvSpPr/>
          <p:nvPr/>
        </p:nvSpPr>
        <p:spPr>
          <a:xfrm>
            <a:off x="2086601" y="2089730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D75664-F0DD-49F1-C876-322E4F29C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15</a:t>
            </a:fld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175FC87-6CC6-29EA-D5FA-EC6889DA63DF}"/>
              </a:ext>
            </a:extLst>
          </p:cNvPr>
          <p:cNvSpPr txBox="1"/>
          <p:nvPr/>
        </p:nvSpPr>
        <p:spPr>
          <a:xfrm>
            <a:off x="6030814" y="4644369"/>
            <a:ext cx="58135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Hardware Connectivity</a:t>
            </a:r>
            <a:r>
              <a:rPr lang="en-US" dirty="0"/>
              <a:t> and </a:t>
            </a:r>
            <a:r>
              <a:rPr lang="en-US" b="1" dirty="0"/>
              <a:t>Parameters</a:t>
            </a:r>
            <a:r>
              <a:rPr lang="en-US" dirty="0"/>
              <a:t> induce certain </a:t>
            </a:r>
            <a:r>
              <a:rPr lang="en-US" b="1" dirty="0"/>
              <a:t>Dynamics</a:t>
            </a:r>
            <a:r>
              <a:rPr lang="en-US" dirty="0"/>
              <a:t>, which in turn induces an </a:t>
            </a:r>
            <a:r>
              <a:rPr lang="en-US" b="1" dirty="0"/>
              <a:t>Algorithm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i="1" dirty="0"/>
              <a:t>Programming</a:t>
            </a:r>
            <a:r>
              <a:rPr lang="en-US" dirty="0"/>
              <a:t> ↔ </a:t>
            </a:r>
            <a:r>
              <a:rPr lang="en-US" i="1" dirty="0"/>
              <a:t>Adjusting tunable parameters</a:t>
            </a:r>
            <a:r>
              <a:rPr lang="en-US" dirty="0"/>
              <a:t> or </a:t>
            </a:r>
            <a:r>
              <a:rPr lang="en-US" i="1" dirty="0"/>
              <a:t>connectivity</a:t>
            </a:r>
            <a:r>
              <a:rPr lang="en-US" dirty="0"/>
              <a:t> of the hardware.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separation between the “program” and the processing hardware running the algorithm.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FFB9CA2-8EE9-F6AB-4284-FC16BD5ABFE2}"/>
              </a:ext>
            </a:extLst>
          </p:cNvPr>
          <p:cNvSpPr txBox="1"/>
          <p:nvPr/>
        </p:nvSpPr>
        <p:spPr>
          <a:xfrm>
            <a:off x="1369309" y="892573"/>
            <a:ext cx="37442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</a:rPr>
              <a:t>Current Digital Computing</a:t>
            </a:r>
          </a:p>
          <a:p>
            <a:pPr algn="ctr"/>
            <a:r>
              <a:rPr lang="en-US" sz="1600" dirty="0"/>
              <a:t>(including CPUs, GPUs, TPUs)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5C96F67-3BD5-7EA0-78DB-1BC8FDB13F72}"/>
              </a:ext>
            </a:extLst>
          </p:cNvPr>
          <p:cNvSpPr txBox="1"/>
          <p:nvPr/>
        </p:nvSpPr>
        <p:spPr>
          <a:xfrm>
            <a:off x="149298" y="6446369"/>
            <a:ext cx="538644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chemeClr val="bg1">
                    <a:lumMod val="65000"/>
                  </a:schemeClr>
                </a:solidFill>
              </a:rPr>
              <a:t>CPU: Central Processing Unit; GPU: Graphics Processing Unit; TPU: Tensor Processing Unit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8A44B69-9140-BE97-4874-5A057B96A6E6}"/>
              </a:ext>
            </a:extLst>
          </p:cNvPr>
          <p:cNvSpPr txBox="1"/>
          <p:nvPr/>
        </p:nvSpPr>
        <p:spPr>
          <a:xfrm>
            <a:off x="6328838" y="1877476"/>
            <a:ext cx="34296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C00000"/>
                </a:solidFill>
              </a:rPr>
              <a:t>Physics-based Computing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2" name="Parallelogram 1">
            <a:extLst>
              <a:ext uri="{FF2B5EF4-FFF2-40B4-BE49-F238E27FC236}">
                <a16:creationId xmlns:a16="http://schemas.microsoft.com/office/drawing/2014/main" id="{005FC9F5-6967-FF74-2EA7-7C6E4FEF12AB}"/>
              </a:ext>
            </a:extLst>
          </p:cNvPr>
          <p:cNvSpPr/>
          <p:nvPr/>
        </p:nvSpPr>
        <p:spPr>
          <a:xfrm>
            <a:off x="2086601" y="1744278"/>
            <a:ext cx="3041980" cy="503615"/>
          </a:xfrm>
          <a:prstGeom prst="parallelogram">
            <a:avLst>
              <a:gd name="adj" fmla="val 133141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A8447C-E216-1731-4261-EDF4AAE67519}"/>
              </a:ext>
            </a:extLst>
          </p:cNvPr>
          <p:cNvSpPr txBox="1"/>
          <p:nvPr/>
        </p:nvSpPr>
        <p:spPr>
          <a:xfrm>
            <a:off x="2732472" y="1876477"/>
            <a:ext cx="16365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User Applications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167F7A6-9DAA-136F-57A0-B37D4C02D1FB}"/>
              </a:ext>
            </a:extLst>
          </p:cNvPr>
          <p:cNvSpPr txBox="1"/>
          <p:nvPr/>
        </p:nvSpPr>
        <p:spPr>
          <a:xfrm>
            <a:off x="2732472" y="2251361"/>
            <a:ext cx="10921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Algorithms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A2B1DA33-0334-1DF3-50CB-39D1326F7BC2}"/>
              </a:ext>
            </a:extLst>
          </p:cNvPr>
          <p:cNvSpPr txBox="1"/>
          <p:nvPr/>
        </p:nvSpPr>
        <p:spPr>
          <a:xfrm>
            <a:off x="2732472" y="2604366"/>
            <a:ext cx="16664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1"/>
                </a:solidFill>
              </a:rPr>
              <a:t>Function Libraries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4B565EA-3B62-7132-9B30-61CCDF4E067A}"/>
              </a:ext>
            </a:extLst>
          </p:cNvPr>
          <p:cNvSpPr txBox="1"/>
          <p:nvPr/>
        </p:nvSpPr>
        <p:spPr>
          <a:xfrm>
            <a:off x="62237" y="2440206"/>
            <a:ext cx="1798345" cy="2369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Top-down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b="1" dirty="0">
                <a:solidFill>
                  <a:schemeClr val="accent1"/>
                </a:solidFill>
              </a:rPr>
              <a:t>philosophy: 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design a hierarchy of abstractions, starting from the premise of running stored programs digitally and deterministically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2" name="Down Arrow 61">
            <a:extLst>
              <a:ext uri="{FF2B5EF4-FFF2-40B4-BE49-F238E27FC236}">
                <a16:creationId xmlns:a16="http://schemas.microsoft.com/office/drawing/2014/main" id="{8614B4B5-9A5E-68FD-2FD1-480479D7E6D6}"/>
              </a:ext>
            </a:extLst>
          </p:cNvPr>
          <p:cNvSpPr/>
          <p:nvPr/>
        </p:nvSpPr>
        <p:spPr>
          <a:xfrm>
            <a:off x="1697060" y="1883509"/>
            <a:ext cx="287178" cy="4198837"/>
          </a:xfrm>
          <a:prstGeom prst="downArrow">
            <a:avLst>
              <a:gd name="adj1" fmla="val 2796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itle 1">
            <a:extLst>
              <a:ext uri="{FF2B5EF4-FFF2-40B4-BE49-F238E27FC236}">
                <a16:creationId xmlns:a16="http://schemas.microsoft.com/office/drawing/2014/main" id="{FF88F1C7-454E-72A3-A3D8-5BFCDD08F0BB}"/>
              </a:ext>
            </a:extLst>
          </p:cNvPr>
          <p:cNvSpPr txBox="1">
            <a:spLocks/>
          </p:cNvSpPr>
          <p:nvPr/>
        </p:nvSpPr>
        <p:spPr>
          <a:xfrm>
            <a:off x="141767" y="93996"/>
            <a:ext cx="11920869" cy="9489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C00000"/>
                </a:solidFill>
              </a:rPr>
              <a:t>Physics-based computing </a:t>
            </a:r>
            <a:r>
              <a:rPr lang="en-US" dirty="0">
                <a:solidFill>
                  <a:srgbClr val="C00000"/>
                </a:solidFill>
              </a:rPr>
              <a:t>gains </a:t>
            </a:r>
            <a:r>
              <a:rPr lang="en-US" i="1" dirty="0">
                <a:solidFill>
                  <a:srgbClr val="C00000"/>
                </a:solidFill>
              </a:rPr>
              <a:t>energy efficiency</a:t>
            </a:r>
            <a:r>
              <a:rPr lang="en-US" dirty="0">
                <a:solidFill>
                  <a:srgbClr val="C00000"/>
                </a:solidFill>
              </a:rPr>
              <a:t> &amp; </a:t>
            </a:r>
            <a:r>
              <a:rPr lang="en-US" i="1" dirty="0">
                <a:solidFill>
                  <a:srgbClr val="C00000"/>
                </a:solidFill>
              </a:rPr>
              <a:t>speed</a:t>
            </a:r>
            <a:r>
              <a:rPr lang="en-US" dirty="0">
                <a:solidFill>
                  <a:srgbClr val="C00000"/>
                </a:solidFill>
              </a:rPr>
              <a:t> by eliminating layers of abstraction</a:t>
            </a:r>
          </a:p>
        </p:txBody>
      </p:sp>
      <p:sp>
        <p:nvSpPr>
          <p:cNvPr id="66" name="Parallelogram 65">
            <a:extLst>
              <a:ext uri="{FF2B5EF4-FFF2-40B4-BE49-F238E27FC236}">
                <a16:creationId xmlns:a16="http://schemas.microsoft.com/office/drawing/2014/main" id="{33C9DB3F-B69E-5EC4-92FA-5B60384B21E3}"/>
              </a:ext>
            </a:extLst>
          </p:cNvPr>
          <p:cNvSpPr/>
          <p:nvPr/>
        </p:nvSpPr>
        <p:spPr>
          <a:xfrm>
            <a:off x="6149835" y="2555376"/>
            <a:ext cx="3608660" cy="928879"/>
          </a:xfrm>
          <a:prstGeom prst="parallelogram">
            <a:avLst>
              <a:gd name="adj" fmla="val 61443"/>
            </a:avLst>
          </a:prstGeom>
          <a:solidFill>
            <a:schemeClr val="bg2">
              <a:lumMod val="9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Hardware Connectivity &amp; Parameters</a:t>
            </a:r>
            <a:br>
              <a:rPr lang="en-US" b="1" dirty="0">
                <a:solidFill>
                  <a:srgbClr val="C00000"/>
                </a:solidFill>
              </a:rPr>
            </a:br>
            <a:r>
              <a:rPr lang="en-US" b="1" dirty="0">
                <a:solidFill>
                  <a:srgbClr val="C00000"/>
                </a:solidFill>
              </a:rPr>
              <a:t>(Circuit Design)</a:t>
            </a:r>
          </a:p>
        </p:txBody>
      </p:sp>
      <p:sp>
        <p:nvSpPr>
          <p:cNvPr id="68" name="Down Arrow 67">
            <a:extLst>
              <a:ext uri="{FF2B5EF4-FFF2-40B4-BE49-F238E27FC236}">
                <a16:creationId xmlns:a16="http://schemas.microsoft.com/office/drawing/2014/main" id="{23625C9C-C3F7-C134-5596-179E2A4ED087}"/>
              </a:ext>
            </a:extLst>
          </p:cNvPr>
          <p:cNvSpPr/>
          <p:nvPr/>
        </p:nvSpPr>
        <p:spPr>
          <a:xfrm flipH="1" flipV="1">
            <a:off x="9846297" y="2647550"/>
            <a:ext cx="286524" cy="1407219"/>
          </a:xfrm>
          <a:prstGeom prst="downArrow">
            <a:avLst>
              <a:gd name="adj1" fmla="val 27960"/>
              <a:gd name="adj2" fmla="val 500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4B5F8D1-E2DC-C85E-CA1D-154E71CABCE9}"/>
              </a:ext>
            </a:extLst>
          </p:cNvPr>
          <p:cNvSpPr txBox="1"/>
          <p:nvPr/>
        </p:nvSpPr>
        <p:spPr>
          <a:xfrm>
            <a:off x="10149167" y="1889634"/>
            <a:ext cx="2082728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Bottom-up philosophy: </a:t>
            </a:r>
            <a:br>
              <a:rPr lang="en-US" b="1" dirty="0"/>
            </a:b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find physical processes and hardware that natively perform complex but controllable computations, then harness them for useful applications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1875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05C185-158E-CF42-C7D6-E3E8581FD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641" y="80265"/>
            <a:ext cx="12023359" cy="646331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rgbClr val="C00000"/>
                </a:solidFill>
              </a:rPr>
              <a:t>Example: </a:t>
            </a:r>
            <a:r>
              <a:rPr lang="en-US" sz="3600" b="1" dirty="0" err="1">
                <a:solidFill>
                  <a:srgbClr val="C00000"/>
                </a:solidFill>
              </a:rPr>
              <a:t>Ising</a:t>
            </a:r>
            <a:r>
              <a:rPr lang="en-US" sz="3600" b="1" dirty="0">
                <a:solidFill>
                  <a:srgbClr val="C00000"/>
                </a:solidFill>
              </a:rPr>
              <a:t> machines</a:t>
            </a:r>
            <a:r>
              <a:rPr lang="en-US" sz="3600" dirty="0">
                <a:solidFill>
                  <a:srgbClr val="C00000"/>
                </a:solidFill>
              </a:rPr>
              <a:t> that solve optimization problems</a:t>
            </a:r>
            <a:endParaRPr lang="en-US" sz="3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895349-23E9-DC88-0A26-5E0FA1EB1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16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941983-4386-71D9-277A-5CA1F4B5B0C2}"/>
              </a:ext>
            </a:extLst>
          </p:cNvPr>
          <p:cNvSpPr txBox="1"/>
          <p:nvPr/>
        </p:nvSpPr>
        <p:spPr>
          <a:xfrm>
            <a:off x="1469735" y="772348"/>
            <a:ext cx="28327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Oscillator </a:t>
            </a:r>
            <a:r>
              <a:rPr lang="en-US" sz="2000" b="1" dirty="0" err="1">
                <a:solidFill>
                  <a:srgbClr val="C00000"/>
                </a:solidFill>
              </a:rPr>
              <a:t>Ising</a:t>
            </a:r>
            <a:r>
              <a:rPr lang="en-US" sz="2000" b="1" dirty="0">
                <a:solidFill>
                  <a:srgbClr val="C00000"/>
                </a:solidFill>
              </a:rPr>
              <a:t> Machines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6C5DB9C-AD55-4547-3054-D99E86CB2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614" y="4990965"/>
            <a:ext cx="2730813" cy="50715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4F4F27F-A104-3A64-272E-5568403662C1}"/>
              </a:ext>
            </a:extLst>
          </p:cNvPr>
          <p:cNvSpPr txBox="1"/>
          <p:nvPr/>
        </p:nvSpPr>
        <p:spPr>
          <a:xfrm>
            <a:off x="1271493" y="5761625"/>
            <a:ext cx="3133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T. Wang et al. arXiv:1709.08102 (2017)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S.R. Vadlamani et al. </a:t>
            </a:r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PNAS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117, 43 (2020)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M.K. Bashar et al. </a:t>
            </a:r>
            <a:r>
              <a:rPr lang="en-US" sz="12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IEEE JESSCDC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6, 2 (2020)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2D5620-AF4A-7CBC-6162-06E9BE652DA8}"/>
              </a:ext>
            </a:extLst>
          </p:cNvPr>
          <p:cNvSpPr txBox="1"/>
          <p:nvPr/>
        </p:nvSpPr>
        <p:spPr>
          <a:xfrm>
            <a:off x="914647" y="4652399"/>
            <a:ext cx="40807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Network of </a:t>
            </a:r>
            <a:r>
              <a:rPr lang="en-US" sz="1600" b="1" dirty="0"/>
              <a:t>coupled oscillators </a:t>
            </a:r>
            <a:r>
              <a:rPr lang="en-US" sz="1600" dirty="0"/>
              <a:t>with </a:t>
            </a:r>
            <a:r>
              <a:rPr lang="en-US" sz="1600" b="1" dirty="0"/>
              <a:t>dynamics</a:t>
            </a:r>
            <a:r>
              <a:rPr lang="en-US" sz="1600" dirty="0"/>
              <a:t>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6589F2-8F82-25EA-F852-B019301FAE2F}"/>
              </a:ext>
            </a:extLst>
          </p:cNvPr>
          <p:cNvSpPr txBox="1"/>
          <p:nvPr/>
        </p:nvSpPr>
        <p:spPr>
          <a:xfrm>
            <a:off x="4302498" y="5424950"/>
            <a:ext cx="2506648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i="1" dirty="0"/>
              <a:t>Programmable</a:t>
            </a:r>
            <a:r>
              <a:rPr lang="en-US" dirty="0"/>
              <a:t> couplings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662299A-E9F4-EFB8-2C1F-81FD5B78D487}"/>
              </a:ext>
            </a:extLst>
          </p:cNvPr>
          <p:cNvSpPr txBox="1"/>
          <p:nvPr/>
        </p:nvSpPr>
        <p:spPr>
          <a:xfrm>
            <a:off x="451042" y="5782700"/>
            <a:ext cx="7743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Other </a:t>
            </a:r>
            <a:br>
              <a:rPr lang="en-US" sz="1200" dirty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sz="1200" dirty="0">
                <a:solidFill>
                  <a:schemeClr val="bg1">
                    <a:lumMod val="50000"/>
                  </a:schemeClr>
                </a:solidFill>
              </a:rPr>
              <a:t>examples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33E9874-16D9-854B-B9B6-4DF1998FFD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870" y="1163661"/>
            <a:ext cx="3816495" cy="887058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7C9CAF01-289A-8AFB-36CB-F9F46F741D9D}"/>
              </a:ext>
            </a:extLst>
          </p:cNvPr>
          <p:cNvSpPr txBox="1"/>
          <p:nvPr/>
        </p:nvSpPr>
        <p:spPr>
          <a:xfrm>
            <a:off x="1993716" y="1936312"/>
            <a:ext cx="276870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>
                <a:solidFill>
                  <a:schemeClr val="bg1">
                    <a:lumMod val="65000"/>
                  </a:schemeClr>
                </a:solidFill>
              </a:rPr>
              <a:t>Source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: Vadlamani et al. </a:t>
            </a:r>
            <a:r>
              <a:rPr lang="en-US" sz="1100" i="1" dirty="0">
                <a:solidFill>
                  <a:schemeClr val="bg1">
                    <a:lumMod val="65000"/>
                  </a:schemeClr>
                </a:solidFill>
              </a:rPr>
              <a:t>PNAS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 117, 43 (2020)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E9D5BB6-FA0E-BFFB-B060-FF153783ED82}"/>
              </a:ext>
            </a:extLst>
          </p:cNvPr>
          <p:cNvSpPr txBox="1"/>
          <p:nvPr/>
        </p:nvSpPr>
        <p:spPr>
          <a:xfrm>
            <a:off x="1607529" y="4362425"/>
            <a:ext cx="32736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>
                <a:solidFill>
                  <a:schemeClr val="bg1">
                    <a:lumMod val="65000"/>
                  </a:schemeClr>
                </a:solidFill>
              </a:rPr>
              <a:t>Source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: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W. Moy et al. </a:t>
            </a:r>
            <a:r>
              <a:rPr lang="en-US" sz="11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Nature Electronics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11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310 (2022)</a:t>
            </a:r>
            <a:endParaRPr lang="en-US" sz="1100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43499E7-C622-045F-738E-2DA62F9DB9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6381" y="4898529"/>
            <a:ext cx="3513439" cy="65337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D0C4B00-7C63-37DA-98FB-46EA77E879BE}"/>
              </a:ext>
            </a:extLst>
          </p:cNvPr>
          <p:cNvSpPr txBox="1"/>
          <p:nvPr/>
        </p:nvSpPr>
        <p:spPr>
          <a:xfrm>
            <a:off x="6816691" y="5758182"/>
            <a:ext cx="37808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285750" indent="-285750"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B. Sutton et al. </a:t>
            </a:r>
            <a:r>
              <a:rPr lang="en-US" i="1" dirty="0"/>
              <a:t>Scientific Reports </a:t>
            </a:r>
            <a:r>
              <a:rPr lang="en-US" dirty="0"/>
              <a:t>7, 44370 (2017)</a:t>
            </a:r>
          </a:p>
          <a:p>
            <a:r>
              <a:rPr lang="en-US" dirty="0"/>
              <a:t>K.Y. Camsari et al. </a:t>
            </a:r>
            <a:r>
              <a:rPr lang="en-US" i="1" dirty="0"/>
              <a:t>Physical Review X</a:t>
            </a:r>
            <a:r>
              <a:rPr lang="en-US" dirty="0"/>
              <a:t> 7, 031014 (2017)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1CB67AE0-DF9E-E710-D9AC-6C27369C2E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8516" y="1498677"/>
            <a:ext cx="3275072" cy="233425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10A3CB48-B249-8E4C-C7C5-B2444BFB98EA}"/>
              </a:ext>
            </a:extLst>
          </p:cNvPr>
          <p:cNvSpPr txBox="1"/>
          <p:nvPr/>
        </p:nvSpPr>
        <p:spPr>
          <a:xfrm>
            <a:off x="6495886" y="797735"/>
            <a:ext cx="42294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C00000"/>
                </a:solidFill>
              </a:rPr>
              <a:t>Probabilistic-Bit (p-bit) </a:t>
            </a:r>
            <a:r>
              <a:rPr lang="en-US" sz="2000" b="1" dirty="0" err="1">
                <a:solidFill>
                  <a:srgbClr val="C00000"/>
                </a:solidFill>
              </a:rPr>
              <a:t>Ising</a:t>
            </a:r>
            <a:r>
              <a:rPr lang="en-US" sz="2000" b="1" dirty="0">
                <a:solidFill>
                  <a:srgbClr val="C00000"/>
                </a:solidFill>
              </a:rPr>
              <a:t> Machines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2DD7DD45-7736-BB10-6789-770DAE2D86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17990" y="1416794"/>
            <a:ext cx="959498" cy="75551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A99625E-4A2B-D722-A5ED-AE402D338C10}"/>
              </a:ext>
            </a:extLst>
          </p:cNvPr>
          <p:cNvSpPr txBox="1"/>
          <p:nvPr/>
        </p:nvSpPr>
        <p:spPr>
          <a:xfrm>
            <a:off x="5775453" y="4654298"/>
            <a:ext cx="6345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Network of </a:t>
            </a:r>
            <a:r>
              <a:rPr lang="en-US" sz="1600" b="1" dirty="0"/>
              <a:t>coupled stochastic magnetic tunnel junctions </a:t>
            </a:r>
            <a:r>
              <a:rPr lang="en-US" sz="1600" dirty="0"/>
              <a:t>with </a:t>
            </a:r>
            <a:r>
              <a:rPr lang="en-US" sz="1600" b="1" dirty="0"/>
              <a:t>dynamics</a:t>
            </a:r>
            <a:r>
              <a:rPr lang="en-US" sz="1600" dirty="0"/>
              <a:t>: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95085F20-7CD2-8E62-1F7D-6E8CDA3BD57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4901" y="2314436"/>
            <a:ext cx="2275012" cy="159317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EBAAD5D-39B4-370F-D3F8-B2CB1F023EF9}"/>
              </a:ext>
            </a:extLst>
          </p:cNvPr>
          <p:cNvSpPr txBox="1"/>
          <p:nvPr/>
        </p:nvSpPr>
        <p:spPr>
          <a:xfrm>
            <a:off x="7756890" y="3941011"/>
            <a:ext cx="382188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>
                <a:solidFill>
                  <a:schemeClr val="bg1">
                    <a:lumMod val="65000"/>
                  </a:schemeClr>
                </a:solidFill>
              </a:rPr>
              <a:t>Sources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: K.Y. Camsari et al. Physical Review X 7, 031014 (2017)</a:t>
            </a:r>
          </a:p>
          <a:p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               N.A. </a:t>
            </a:r>
            <a:r>
              <a:rPr lang="en-US" sz="1100" dirty="0" err="1">
                <a:solidFill>
                  <a:schemeClr val="bg1">
                    <a:lumMod val="65000"/>
                  </a:schemeClr>
                </a:solidFill>
              </a:rPr>
              <a:t>Aadit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 et al. </a:t>
            </a:r>
            <a:r>
              <a:rPr lang="en-US" sz="1100" i="1" dirty="0">
                <a:solidFill>
                  <a:schemeClr val="bg1">
                    <a:lumMod val="65000"/>
                  </a:schemeClr>
                </a:solidFill>
              </a:rPr>
              <a:t>IEEE Intl. Conf. Nanotechnology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 (2022)</a:t>
            </a:r>
          </a:p>
        </p:txBody>
      </p: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6428FC21-74A4-DBAD-F709-60E13F0D9E25}"/>
              </a:ext>
            </a:extLst>
          </p:cNvPr>
          <p:cNvCxnSpPr>
            <a:cxnSpLocks/>
            <a:stCxn id="14" idx="1"/>
            <a:endCxn id="16" idx="4"/>
          </p:cNvCxnSpPr>
          <p:nvPr/>
        </p:nvCxnSpPr>
        <p:spPr>
          <a:xfrm rot="10800000">
            <a:off x="2905420" y="5359640"/>
            <a:ext cx="1397079" cy="249977"/>
          </a:xfrm>
          <a:prstGeom prst="bentConnector2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1652371F-4199-D15B-5D9D-C11206C05928}"/>
              </a:ext>
            </a:extLst>
          </p:cNvPr>
          <p:cNvCxnSpPr>
            <a:cxnSpLocks/>
            <a:stCxn id="14" idx="3"/>
            <a:endCxn id="9" idx="4"/>
          </p:cNvCxnSpPr>
          <p:nvPr/>
        </p:nvCxnSpPr>
        <p:spPr>
          <a:xfrm flipV="1">
            <a:off x="6809146" y="5325408"/>
            <a:ext cx="2002345" cy="284208"/>
          </a:xfrm>
          <a:prstGeom prst="bentConnector2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5B8EB7D0-1EF5-20F0-F91D-B1AF25085626}"/>
              </a:ext>
            </a:extLst>
          </p:cNvPr>
          <p:cNvSpPr/>
          <p:nvPr/>
        </p:nvSpPr>
        <p:spPr>
          <a:xfrm>
            <a:off x="8752813" y="5212941"/>
            <a:ext cx="117356" cy="11246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5A21E27-F0C1-2E01-5B49-3518D92FCB39}"/>
              </a:ext>
            </a:extLst>
          </p:cNvPr>
          <p:cNvSpPr/>
          <p:nvPr/>
        </p:nvSpPr>
        <p:spPr>
          <a:xfrm>
            <a:off x="2846741" y="5247172"/>
            <a:ext cx="117356" cy="112467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E397EBB-1964-4A76-FAB6-327652EEEDB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3230" y="2204349"/>
            <a:ext cx="4478770" cy="219584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C4AAEEC-B86D-C7CC-D202-D3C6E2DF440C}"/>
              </a:ext>
            </a:extLst>
          </p:cNvPr>
          <p:cNvSpPr txBox="1"/>
          <p:nvPr/>
        </p:nvSpPr>
        <p:spPr>
          <a:xfrm>
            <a:off x="408952" y="6437599"/>
            <a:ext cx="76161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/>
              <a:t>Review 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(covering many more examples)</a:t>
            </a:r>
            <a:r>
              <a:rPr lang="en-US" sz="1200" dirty="0"/>
              <a:t>: N.M. Mohseni, P.L. McMahon, T. Byrnes. </a:t>
            </a:r>
            <a:r>
              <a:rPr lang="en-US" sz="1200" i="1" dirty="0"/>
              <a:t>Nature Reviews Physics </a:t>
            </a:r>
            <a:r>
              <a:rPr lang="en-US" sz="1200" dirty="0"/>
              <a:t>4, 363 (2022)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04926D-D760-BC6E-82C0-EA7421D06D7B}"/>
              </a:ext>
            </a:extLst>
          </p:cNvPr>
          <p:cNvSpPr txBox="1"/>
          <p:nvPr/>
        </p:nvSpPr>
        <p:spPr>
          <a:xfrm>
            <a:off x="8281328" y="6352143"/>
            <a:ext cx="2773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See talk by </a:t>
            </a:r>
            <a:r>
              <a:rPr lang="en-US" dirty="0">
                <a:solidFill>
                  <a:srgbClr val="C00000"/>
                </a:solidFill>
              </a:rPr>
              <a:t>Eli Yablonovitch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632868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EB356F01-BDCB-12BB-1A2C-9D524C6A9EE9}"/>
              </a:ext>
            </a:extLst>
          </p:cNvPr>
          <p:cNvSpPr/>
          <p:nvPr/>
        </p:nvSpPr>
        <p:spPr>
          <a:xfrm>
            <a:off x="10711328" y="778125"/>
            <a:ext cx="1421013" cy="3238459"/>
          </a:xfrm>
          <a:prstGeom prst="roundRect">
            <a:avLst>
              <a:gd name="adj" fmla="val 5235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9E3DEE4D-A60E-6823-F3C8-01F0D112440C}"/>
              </a:ext>
            </a:extLst>
          </p:cNvPr>
          <p:cNvSpPr/>
          <p:nvPr/>
        </p:nvSpPr>
        <p:spPr>
          <a:xfrm>
            <a:off x="8655165" y="787328"/>
            <a:ext cx="1956907" cy="3229256"/>
          </a:xfrm>
          <a:prstGeom prst="roundRect">
            <a:avLst>
              <a:gd name="adj" fmla="val 5235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E3A9D046-5D43-F245-5D9D-6535AF897341}"/>
              </a:ext>
            </a:extLst>
          </p:cNvPr>
          <p:cNvSpPr/>
          <p:nvPr/>
        </p:nvSpPr>
        <p:spPr>
          <a:xfrm>
            <a:off x="5161451" y="787329"/>
            <a:ext cx="3397886" cy="3229255"/>
          </a:xfrm>
          <a:prstGeom prst="roundRect">
            <a:avLst>
              <a:gd name="adj" fmla="val 5235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E6932CB8-8768-16C1-2904-BA094BD08AF3}"/>
              </a:ext>
            </a:extLst>
          </p:cNvPr>
          <p:cNvSpPr/>
          <p:nvPr/>
        </p:nvSpPr>
        <p:spPr>
          <a:xfrm>
            <a:off x="1989473" y="765283"/>
            <a:ext cx="3081000" cy="3251301"/>
          </a:xfrm>
          <a:prstGeom prst="roundRect">
            <a:avLst>
              <a:gd name="adj" fmla="val 5235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A05053F-2236-8DD6-A54B-D08FFF9FCD3D}"/>
              </a:ext>
            </a:extLst>
          </p:cNvPr>
          <p:cNvSpPr/>
          <p:nvPr/>
        </p:nvSpPr>
        <p:spPr>
          <a:xfrm>
            <a:off x="56906" y="765281"/>
            <a:ext cx="1841589" cy="3251303"/>
          </a:xfrm>
          <a:prstGeom prst="roundRect">
            <a:avLst>
              <a:gd name="adj" fmla="val 6854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90C34C-22CE-2B9A-E279-5EB4C7421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17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2DBBCDC-FC9C-8608-4DC0-184B5A307527}"/>
              </a:ext>
            </a:extLst>
          </p:cNvPr>
          <p:cNvSpPr txBox="1">
            <a:spLocks/>
          </p:cNvSpPr>
          <p:nvPr/>
        </p:nvSpPr>
        <p:spPr>
          <a:xfrm>
            <a:off x="141767" y="-82107"/>
            <a:ext cx="11920869" cy="9489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C00000"/>
                </a:solidFill>
              </a:rPr>
              <a:t>Hardware options </a:t>
            </a:r>
            <a:r>
              <a:rPr lang="en-US" dirty="0">
                <a:solidFill>
                  <a:srgbClr val="C00000"/>
                </a:solidFill>
              </a:rPr>
              <a:t>for physics-based computers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CE59DC-175A-1B48-E917-C5A4F65B3E6A}"/>
              </a:ext>
            </a:extLst>
          </p:cNvPr>
          <p:cNvSpPr txBox="1"/>
          <p:nvPr/>
        </p:nvSpPr>
        <p:spPr>
          <a:xfrm>
            <a:off x="59659" y="765283"/>
            <a:ext cx="18388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CMOS</a:t>
            </a:r>
          </a:p>
          <a:p>
            <a:pPr algn="ctr"/>
            <a:r>
              <a:rPr lang="en-US" b="1" dirty="0">
                <a:solidFill>
                  <a:srgbClr val="C00000"/>
                </a:solidFill>
              </a:rPr>
              <a:t>Electronics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284940-4B90-C460-7ABA-571D13E435A8}"/>
              </a:ext>
            </a:extLst>
          </p:cNvPr>
          <p:cNvSpPr txBox="1"/>
          <p:nvPr/>
        </p:nvSpPr>
        <p:spPr>
          <a:xfrm>
            <a:off x="1980603" y="765283"/>
            <a:ext cx="3089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Beyond-CMOS</a:t>
            </a:r>
          </a:p>
          <a:p>
            <a:pPr algn="ctr"/>
            <a:r>
              <a:rPr lang="en-US" b="1" dirty="0">
                <a:solidFill>
                  <a:srgbClr val="C00000"/>
                </a:solidFill>
              </a:rPr>
              <a:t>Electronics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D76566-24A2-C84E-C504-0E21828703FE}"/>
              </a:ext>
            </a:extLst>
          </p:cNvPr>
          <p:cNvSpPr txBox="1"/>
          <p:nvPr/>
        </p:nvSpPr>
        <p:spPr>
          <a:xfrm>
            <a:off x="59660" y="5044423"/>
            <a:ext cx="871881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C00000"/>
                </a:solidFill>
              </a:rPr>
              <a:t>Where can advantage come from?</a:t>
            </a:r>
            <a:r>
              <a:rPr lang="en-US" sz="1600" b="1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600" dirty="0">
                <a:solidFill>
                  <a:schemeClr val="bg1">
                    <a:lumMod val="65000"/>
                  </a:schemeClr>
                </a:solidFill>
              </a:rPr>
              <a:t>(A partial list.)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Greater </a:t>
            </a:r>
            <a:r>
              <a:rPr lang="en-US" sz="1600" b="1" dirty="0"/>
              <a:t>spatial parallelism </a:t>
            </a:r>
            <a:r>
              <a:rPr lang="en-US" sz="1600" dirty="0"/>
              <a:t>(smaller components)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Fewer components to perform an elementary operation</a:t>
            </a:r>
            <a:br>
              <a:rPr lang="en-US" sz="1600" dirty="0"/>
            </a:br>
            <a:r>
              <a:rPr lang="en-US" sz="1600" dirty="0"/>
              <a:t>(e.g., 1 transistor ↔ 1 multiplication, vs &gt;100 transistors ↔ 1 multiplication)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Higher speed </a:t>
            </a:r>
            <a:r>
              <a:rPr lang="en-US" sz="1600" dirty="0"/>
              <a:t>and/or </a:t>
            </a:r>
            <a:r>
              <a:rPr lang="en-US" sz="1600" b="1" dirty="0"/>
              <a:t>lower energy </a:t>
            </a:r>
            <a:r>
              <a:rPr lang="en-US" sz="1600" dirty="0"/>
              <a:t>for a single cycle, switching event, or other operation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Reduced/eliminated synchronization</a:t>
            </a:r>
            <a:r>
              <a:rPr lang="en-US" sz="1600" dirty="0"/>
              <a:t> (clockless, or global asynchronous-locally synchronous)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Specialized input/outputs </a:t>
            </a:r>
            <a:r>
              <a:rPr lang="en-US" sz="1600" dirty="0"/>
              <a:t>that CMOS is not necessarily best-suited for (e.g., optical inputs)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363F968-47B5-F5FC-BC05-E7741C574D3D}"/>
              </a:ext>
            </a:extLst>
          </p:cNvPr>
          <p:cNvSpPr txBox="1"/>
          <p:nvPr/>
        </p:nvSpPr>
        <p:spPr>
          <a:xfrm>
            <a:off x="5161451" y="765282"/>
            <a:ext cx="33978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Superconducting</a:t>
            </a:r>
          </a:p>
          <a:p>
            <a:pPr algn="ctr"/>
            <a:r>
              <a:rPr lang="en-US" b="1" dirty="0">
                <a:solidFill>
                  <a:srgbClr val="C00000"/>
                </a:solidFill>
              </a:rPr>
              <a:t>Electronics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8A351CC-9CAA-741F-33A7-D7FDD06B28B7}"/>
              </a:ext>
            </a:extLst>
          </p:cNvPr>
          <p:cNvSpPr txBox="1"/>
          <p:nvPr/>
        </p:nvSpPr>
        <p:spPr>
          <a:xfrm>
            <a:off x="8650315" y="882748"/>
            <a:ext cx="19617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Photonics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3CE6D54-D5AD-3B28-1913-81934DCA7C49}"/>
              </a:ext>
            </a:extLst>
          </p:cNvPr>
          <p:cNvSpPr txBox="1"/>
          <p:nvPr/>
        </p:nvSpPr>
        <p:spPr>
          <a:xfrm>
            <a:off x="10717161" y="882745"/>
            <a:ext cx="1415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C00000"/>
                </a:solidFill>
              </a:rPr>
              <a:t>Mechanics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6F1652-A876-B6D1-7314-105235EED35A}"/>
              </a:ext>
            </a:extLst>
          </p:cNvPr>
          <p:cNvSpPr txBox="1"/>
          <p:nvPr/>
        </p:nvSpPr>
        <p:spPr>
          <a:xfrm>
            <a:off x="10742507" y="1484297"/>
            <a:ext cx="14052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Resistant to electromagnetic interference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9988AA-FC19-BDD4-884C-B5F204BD70E0}"/>
              </a:ext>
            </a:extLst>
          </p:cNvPr>
          <p:cNvSpPr txBox="1"/>
          <p:nvPr/>
        </p:nvSpPr>
        <p:spPr>
          <a:xfrm>
            <a:off x="10742507" y="3024511"/>
            <a:ext cx="14052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Slow</a:t>
            </a:r>
            <a:br>
              <a:rPr lang="en-US" sz="1400" b="1" dirty="0"/>
            </a:br>
            <a:r>
              <a:rPr lang="en-US" sz="1400" dirty="0"/>
              <a:t>(Hz/kHz vs GHz)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AF3FB8E-D0E9-2BA0-A2E7-3AC76E6E6FDF}"/>
              </a:ext>
            </a:extLst>
          </p:cNvPr>
          <p:cNvSpPr txBox="1"/>
          <p:nvPr/>
        </p:nvSpPr>
        <p:spPr>
          <a:xfrm>
            <a:off x="8766922" y="1436839"/>
            <a:ext cx="18451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High bandwidth </a:t>
            </a:r>
            <a:r>
              <a:rPr lang="en-US" sz="1400" dirty="0"/>
              <a:t>(&gt;100 THz vs &lt;10 GHz)</a:t>
            </a:r>
          </a:p>
          <a:p>
            <a:endParaRPr lang="en-US" sz="1400" dirty="0"/>
          </a:p>
          <a:p>
            <a:r>
              <a:rPr lang="en-US" sz="1400" b="1" dirty="0"/>
              <a:t>Nearly</a:t>
            </a:r>
            <a:r>
              <a:rPr lang="en-US" sz="1400" dirty="0"/>
              <a:t> </a:t>
            </a:r>
            <a:r>
              <a:rPr lang="en-US" sz="1400" b="1" dirty="0" err="1"/>
              <a:t>dissipationless</a:t>
            </a:r>
            <a:r>
              <a:rPr lang="en-US" sz="1400" dirty="0"/>
              <a:t> communication and dynamics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AAEDD8-04C9-E1F5-2674-F303D2C3F54B}"/>
              </a:ext>
            </a:extLst>
          </p:cNvPr>
          <p:cNvSpPr txBox="1"/>
          <p:nvPr/>
        </p:nvSpPr>
        <p:spPr>
          <a:xfrm>
            <a:off x="8765208" y="2997836"/>
            <a:ext cx="17368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Large components</a:t>
            </a:r>
            <a:r>
              <a:rPr lang="en-US" sz="1400" dirty="0"/>
              <a:t> (~500 nm vs ~5 nm)</a:t>
            </a:r>
          </a:p>
          <a:p>
            <a:endParaRPr lang="en-US" sz="1400" dirty="0"/>
          </a:p>
          <a:p>
            <a:r>
              <a:rPr lang="en-US" sz="1400" b="1" dirty="0"/>
              <a:t>Lack of memory</a:t>
            </a:r>
          </a:p>
        </p:txBody>
      </p:sp>
      <p:sp>
        <p:nvSpPr>
          <p:cNvPr id="16" name="Left Brace 15">
            <a:extLst>
              <a:ext uri="{FF2B5EF4-FFF2-40B4-BE49-F238E27FC236}">
                <a16:creationId xmlns:a16="http://schemas.microsoft.com/office/drawing/2014/main" id="{77DDC773-F67E-D857-517A-A75BA6264204}"/>
              </a:ext>
            </a:extLst>
          </p:cNvPr>
          <p:cNvSpPr/>
          <p:nvPr/>
        </p:nvSpPr>
        <p:spPr>
          <a:xfrm rot="16200000">
            <a:off x="6928658" y="-850691"/>
            <a:ext cx="230185" cy="10157209"/>
          </a:xfrm>
          <a:prstGeom prst="leftBrac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2F4A975-A3F3-199D-5923-4F16465F27C1}"/>
              </a:ext>
            </a:extLst>
          </p:cNvPr>
          <p:cNvSpPr txBox="1"/>
          <p:nvPr/>
        </p:nvSpPr>
        <p:spPr>
          <a:xfrm>
            <a:off x="1989473" y="4346395"/>
            <a:ext cx="1020252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All these suffer from the </a:t>
            </a:r>
            <a:r>
              <a:rPr lang="en-US" sz="1400" b="1" dirty="0">
                <a:solidFill>
                  <a:schemeClr val="accent2">
                    <a:lumMod val="75000"/>
                  </a:schemeClr>
                </a:solidFill>
              </a:rPr>
              <a:t>disadvantage of </a:t>
            </a:r>
            <a:r>
              <a:rPr lang="en-US" sz="1400" b="1" i="1" dirty="0">
                <a:solidFill>
                  <a:schemeClr val="accent2">
                    <a:lumMod val="75000"/>
                  </a:schemeClr>
                </a:solidFill>
              </a:rPr>
              <a:t>not being CMOS</a:t>
            </a:r>
            <a:r>
              <a:rPr lang="en-US" sz="1400" dirty="0"/>
              <a:t>: they need to overcome the massive scale, optimization, and reliability that has already been achieved in conventional CMOS if competing against CMOS at its own game (raw computation) – but the bar to win is lower for some specialized tasks (e.g., cryogenic receivers/control; optical inputs)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C4A064C-B3D3-CAFF-F0F9-0171716C4A36}"/>
              </a:ext>
            </a:extLst>
          </p:cNvPr>
          <p:cNvSpPr txBox="1"/>
          <p:nvPr/>
        </p:nvSpPr>
        <p:spPr>
          <a:xfrm>
            <a:off x="5182230" y="2983918"/>
            <a:ext cx="336289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Limited number</a:t>
            </a:r>
            <a:r>
              <a:rPr lang="en-US" sz="1400" dirty="0"/>
              <a:t> of Josephson junctions per chip (size and yield)</a:t>
            </a:r>
          </a:p>
          <a:p>
            <a:endParaRPr lang="en-US" sz="1400" dirty="0"/>
          </a:p>
          <a:p>
            <a:r>
              <a:rPr lang="en-US" sz="1400" b="1" dirty="0"/>
              <a:t>Lack of memory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33BCD3D-95AD-5730-8F9B-9E5A1A55315B}"/>
              </a:ext>
            </a:extLst>
          </p:cNvPr>
          <p:cNvSpPr txBox="1"/>
          <p:nvPr/>
        </p:nvSpPr>
        <p:spPr>
          <a:xfrm>
            <a:off x="5182230" y="1451077"/>
            <a:ext cx="343258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Low energy</a:t>
            </a:r>
            <a:r>
              <a:rPr lang="en-US" sz="1400" dirty="0"/>
              <a:t> (switching energy 1.4 </a:t>
            </a:r>
            <a:r>
              <a:rPr lang="en-US" sz="1400" dirty="0" err="1"/>
              <a:t>zJ</a:t>
            </a:r>
            <a:r>
              <a:rPr lang="en-US" sz="1400" dirty="0"/>
              <a:t> </a:t>
            </a:r>
            <a:r>
              <a:rPr lang="en-US" sz="1400" i="1" dirty="0"/>
              <a:t>excluding cooling </a:t>
            </a:r>
            <a:r>
              <a:rPr lang="en-US" sz="1400" dirty="0"/>
              <a:t>vs ~4000 </a:t>
            </a:r>
            <a:r>
              <a:rPr lang="en-US" sz="1400" dirty="0" err="1"/>
              <a:t>zJ</a:t>
            </a:r>
            <a:r>
              <a:rPr lang="en-US" sz="1400" dirty="0"/>
              <a:t>; ~1400 </a:t>
            </a:r>
            <a:r>
              <a:rPr lang="en-US" sz="1400" dirty="0" err="1"/>
              <a:t>zJ</a:t>
            </a:r>
            <a:r>
              <a:rPr lang="en-US" sz="1400" dirty="0"/>
              <a:t> </a:t>
            </a:r>
            <a:r>
              <a:rPr lang="en-US" sz="1400" i="1" dirty="0"/>
              <a:t>including cooling</a:t>
            </a:r>
            <a:r>
              <a:rPr lang="en-US" sz="1400" dirty="0"/>
              <a:t> vs ~4000 </a:t>
            </a:r>
            <a:r>
              <a:rPr lang="en-US" sz="1400" dirty="0" err="1"/>
              <a:t>zJ</a:t>
            </a:r>
            <a:r>
              <a:rPr lang="en-US" sz="1400" dirty="0"/>
              <a:t>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[ATS21+,DCR22]</a:t>
            </a:r>
            <a:r>
              <a:rPr lang="en-US" sz="1400" dirty="0"/>
              <a:t>) &amp; (oscillator power ~50 </a:t>
            </a:r>
            <a:r>
              <a:rPr lang="en-US" sz="1400" dirty="0" err="1"/>
              <a:t>nW</a:t>
            </a:r>
            <a:r>
              <a:rPr lang="en-US" sz="1400" dirty="0"/>
              <a:t> @ ~10 GHz </a:t>
            </a:r>
            <a:r>
              <a:rPr lang="en-US" sz="1400" i="1" dirty="0"/>
              <a:t>excluding cooling </a:t>
            </a:r>
            <a:r>
              <a:rPr lang="en-US" sz="1400" dirty="0"/>
              <a:t>vs ~10 </a:t>
            </a:r>
            <a:r>
              <a:rPr lang="en-US" sz="1400" dirty="0" err="1"/>
              <a:t>mW</a:t>
            </a:r>
            <a:r>
              <a:rPr lang="en-US" sz="1400" dirty="0"/>
              <a:t> @ ~10 GHz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[CKV23,PYS+22]</a:t>
            </a:r>
            <a:r>
              <a:rPr lang="en-US" sz="1400" dirty="0"/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3B2DBA-B452-5EAA-5234-1BBA7DE8955A}"/>
              </a:ext>
            </a:extLst>
          </p:cNvPr>
          <p:cNvSpPr txBox="1"/>
          <p:nvPr/>
        </p:nvSpPr>
        <p:spPr>
          <a:xfrm>
            <a:off x="8345995" y="4996790"/>
            <a:ext cx="383502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[ATS+21] C.L. Ayala et al. </a:t>
            </a:r>
            <a:r>
              <a:rPr lang="en-US" sz="1200" i="1" dirty="0">
                <a:solidFill>
                  <a:schemeClr val="bg1">
                    <a:lumMod val="65000"/>
                  </a:schemeClr>
                </a:solidFill>
              </a:rPr>
              <a:t>IEEE JSSC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 56, 4 (2021)</a:t>
            </a:r>
          </a:p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[CKV23] R. Cheng et al. </a:t>
            </a:r>
            <a:r>
              <a:rPr lang="en-US" sz="1200" i="1" dirty="0">
                <a:solidFill>
                  <a:schemeClr val="bg1">
                    <a:lumMod val="65000"/>
                  </a:schemeClr>
                </a:solidFill>
              </a:rPr>
              <a:t>IEEE TAS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 33, 5 (2023)</a:t>
            </a:r>
          </a:p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[CMF+23] K. Camsari et al. arXiv:2301.06727 (2023)</a:t>
            </a:r>
          </a:p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[DCR22] S. Datta et al. </a:t>
            </a:r>
            <a:r>
              <a:rPr lang="en-US" sz="1200" i="1" dirty="0">
                <a:solidFill>
                  <a:schemeClr val="bg1">
                    <a:lumMod val="65000"/>
                  </a:schemeClr>
                </a:solidFill>
              </a:rPr>
              <a:t>Science 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378, 6621 (2022)</a:t>
            </a:r>
          </a:p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[GLW+19] G. Hills et al. </a:t>
            </a:r>
            <a:r>
              <a:rPr lang="en-US" sz="1200" i="1" dirty="0">
                <a:solidFill>
                  <a:schemeClr val="bg1">
                    <a:lumMod val="65000"/>
                  </a:schemeClr>
                </a:solidFill>
              </a:rPr>
              <a:t>Nature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 572, 595 (2019)</a:t>
            </a:r>
          </a:p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[M23] P.L. McMahon. </a:t>
            </a:r>
            <a:r>
              <a:rPr lang="en-US" sz="1200" i="1" dirty="0">
                <a:solidFill>
                  <a:schemeClr val="bg1">
                    <a:lumMod val="65000"/>
                  </a:schemeClr>
                </a:solidFill>
              </a:rPr>
              <a:t>Nature Reviews Physics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 5, 717</a:t>
            </a:r>
            <a:r>
              <a:rPr lang="en-US" sz="1200" i="1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(2023)</a:t>
            </a:r>
          </a:p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[PYS+22] S. Park et al. </a:t>
            </a:r>
            <a:r>
              <a:rPr lang="en-US" sz="1200" i="1" dirty="0">
                <a:solidFill>
                  <a:schemeClr val="bg1">
                    <a:lumMod val="65000"/>
                  </a:schemeClr>
                </a:solidFill>
              </a:rPr>
              <a:t>ISSCC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 13.2 (2022)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4865F22-902A-01F4-5C34-C3EB755BA25D}"/>
              </a:ext>
            </a:extLst>
          </p:cNvPr>
          <p:cNvSpPr txBox="1"/>
          <p:nvPr/>
        </p:nvSpPr>
        <p:spPr>
          <a:xfrm>
            <a:off x="2038908" y="1495866"/>
            <a:ext cx="300014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Low-energy</a:t>
            </a:r>
            <a:r>
              <a:rPr lang="en-US" sz="1400" dirty="0"/>
              <a:t> (&gt;100x improvement), </a:t>
            </a:r>
            <a:r>
              <a:rPr lang="en-US" sz="1400" b="1" dirty="0"/>
              <a:t>small-area</a:t>
            </a:r>
            <a:r>
              <a:rPr lang="en-US" sz="1400" dirty="0"/>
              <a:t> (&gt;1000x improvement) </a:t>
            </a:r>
            <a:r>
              <a:rPr lang="en-US" sz="1400" b="1" dirty="0"/>
              <a:t>random-number generation</a:t>
            </a:r>
            <a:r>
              <a:rPr lang="en-US" sz="1400" dirty="0"/>
              <a:t> with stochastic magnetic tunnel junctions for probabilistic computing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[CMF+23]</a:t>
            </a:r>
          </a:p>
          <a:p>
            <a:endParaRPr lang="en-US" sz="1400" dirty="0"/>
          </a:p>
          <a:p>
            <a:r>
              <a:rPr lang="en-US" sz="1400" b="1" dirty="0"/>
              <a:t>Low energy</a:t>
            </a:r>
            <a:r>
              <a:rPr lang="en-US" sz="1400" dirty="0"/>
              <a:t> (10x improvement) with carbon-nanotube transistors 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[GLW+19]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FFDD86-4270-1471-5A93-14067AF2E8DD}"/>
              </a:ext>
            </a:extLst>
          </p:cNvPr>
          <p:cNvSpPr txBox="1"/>
          <p:nvPr/>
        </p:nvSpPr>
        <p:spPr>
          <a:xfrm>
            <a:off x="59659" y="1484944"/>
            <a:ext cx="19695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Incumbent</a:t>
            </a:r>
            <a:r>
              <a:rPr lang="en-US" sz="1400" dirty="0"/>
              <a:t> – but need to choose between </a:t>
            </a:r>
            <a:r>
              <a:rPr lang="en-US" sz="1400" i="1" dirty="0"/>
              <a:t>digital</a:t>
            </a:r>
            <a:r>
              <a:rPr lang="en-US" sz="1400" dirty="0"/>
              <a:t>, </a:t>
            </a:r>
            <a:r>
              <a:rPr lang="en-US" sz="1400" i="1" dirty="0"/>
              <a:t>analog</a:t>
            </a:r>
            <a:r>
              <a:rPr lang="en-US" sz="1400" dirty="0"/>
              <a:t>, and </a:t>
            </a:r>
            <a:r>
              <a:rPr lang="en-US" sz="1400" i="1" dirty="0"/>
              <a:t>mixed-signal </a:t>
            </a:r>
            <a:r>
              <a:rPr lang="en-US" sz="1400" dirty="0"/>
              <a:t>as well as the </a:t>
            </a:r>
            <a:r>
              <a:rPr lang="en-US" sz="1400" i="1" dirty="0"/>
              <a:t>level of abstraction</a:t>
            </a:r>
            <a:r>
              <a:rPr lang="en-US" sz="1400" dirty="0"/>
              <a:t> to use, and these choices have pros and cons.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ACFFA14-D1FB-A0B8-804F-16CABBC90269}"/>
              </a:ext>
            </a:extLst>
          </p:cNvPr>
          <p:cNvSpPr txBox="1"/>
          <p:nvPr/>
        </p:nvSpPr>
        <p:spPr>
          <a:xfrm>
            <a:off x="1965146" y="1290405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>
                <a:solidFill>
                  <a:srgbClr val="0070C0"/>
                </a:solidFill>
              </a:rPr>
              <a:t>Pros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4A0CDB2-FDAE-4E7F-06F2-36396F0ABB81}"/>
              </a:ext>
            </a:extLst>
          </p:cNvPr>
          <p:cNvSpPr txBox="1"/>
          <p:nvPr/>
        </p:nvSpPr>
        <p:spPr>
          <a:xfrm>
            <a:off x="5138313" y="1252080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>
                <a:solidFill>
                  <a:srgbClr val="0070C0"/>
                </a:solidFill>
              </a:rPr>
              <a:t>Pros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1F9FB1C-4FA6-F772-F248-6D071C82878B}"/>
              </a:ext>
            </a:extLst>
          </p:cNvPr>
          <p:cNvSpPr txBox="1"/>
          <p:nvPr/>
        </p:nvSpPr>
        <p:spPr>
          <a:xfrm>
            <a:off x="8614812" y="1275020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>
                <a:solidFill>
                  <a:srgbClr val="0070C0"/>
                </a:solidFill>
              </a:rPr>
              <a:t>Pros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4D27A73-810C-8DE4-469F-78EF3255FA53}"/>
              </a:ext>
            </a:extLst>
          </p:cNvPr>
          <p:cNvSpPr txBox="1"/>
          <p:nvPr/>
        </p:nvSpPr>
        <p:spPr>
          <a:xfrm>
            <a:off x="10682289" y="1298339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>
                <a:solidFill>
                  <a:srgbClr val="0070C0"/>
                </a:solidFill>
              </a:rPr>
              <a:t>Pros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0AFD345-1B04-0132-DEF7-2EFFCF507AA2}"/>
              </a:ext>
            </a:extLst>
          </p:cNvPr>
          <p:cNvSpPr txBox="1"/>
          <p:nvPr/>
        </p:nvSpPr>
        <p:spPr>
          <a:xfrm>
            <a:off x="5105976" y="2807668"/>
            <a:ext cx="4892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>
                <a:solidFill>
                  <a:schemeClr val="accent2">
                    <a:lumMod val="75000"/>
                  </a:schemeClr>
                </a:solidFill>
              </a:rPr>
              <a:t>Cons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7632092-F5D8-04E0-BC40-CABD390184B6}"/>
              </a:ext>
            </a:extLst>
          </p:cNvPr>
          <p:cNvSpPr txBox="1"/>
          <p:nvPr/>
        </p:nvSpPr>
        <p:spPr>
          <a:xfrm>
            <a:off x="8611164" y="2844924"/>
            <a:ext cx="4892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>
                <a:solidFill>
                  <a:schemeClr val="accent2">
                    <a:lumMod val="75000"/>
                  </a:schemeClr>
                </a:solidFill>
              </a:rPr>
              <a:t>Cons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D11B7B0-6391-250F-E2DF-15D48DC1BBDB}"/>
              </a:ext>
            </a:extLst>
          </p:cNvPr>
          <p:cNvSpPr txBox="1"/>
          <p:nvPr/>
        </p:nvSpPr>
        <p:spPr>
          <a:xfrm>
            <a:off x="10673638" y="2868631"/>
            <a:ext cx="4892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>
                <a:solidFill>
                  <a:schemeClr val="accent2">
                    <a:lumMod val="75000"/>
                  </a:schemeClr>
                </a:solidFill>
              </a:rPr>
              <a:t>Cons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9D52899-27A2-17E8-9435-33650C9910CF}"/>
              </a:ext>
            </a:extLst>
          </p:cNvPr>
          <p:cNvSpPr txBox="1"/>
          <p:nvPr/>
        </p:nvSpPr>
        <p:spPr>
          <a:xfrm>
            <a:off x="10023255" y="3678686"/>
            <a:ext cx="6880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[M23]</a:t>
            </a:r>
            <a:endParaRPr lang="en-US" sz="1400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9155591-B6DE-3531-CAD4-F29957955613}"/>
              </a:ext>
            </a:extLst>
          </p:cNvPr>
          <p:cNvSpPr txBox="1"/>
          <p:nvPr/>
        </p:nvSpPr>
        <p:spPr>
          <a:xfrm>
            <a:off x="2334181" y="3424481"/>
            <a:ext cx="27362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chemeClr val="bg1">
                    <a:lumMod val="65000"/>
                  </a:schemeClr>
                </a:solidFill>
              </a:rPr>
              <a:t>This is a very broad category with many possible other examples.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A2AA6117-3DF9-DAA3-2592-68AFE17892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40" y="3247545"/>
            <a:ext cx="1579146" cy="652907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62EF059E-4211-962F-0B09-30A372D3D70B}"/>
              </a:ext>
            </a:extLst>
          </p:cNvPr>
          <p:cNvSpPr txBox="1"/>
          <p:nvPr/>
        </p:nvSpPr>
        <p:spPr>
          <a:xfrm>
            <a:off x="479250" y="3861093"/>
            <a:ext cx="1372492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D. </a:t>
            </a:r>
            <a:r>
              <a:rPr lang="en-US" sz="6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Kundur</a:t>
            </a:r>
            <a:r>
              <a:rPr lang="en-US" sz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  <a:r>
              <a:rPr lang="en-US" sz="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U. Toronto</a:t>
            </a:r>
            <a:r>
              <a:rPr lang="en-US" sz="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ECE455F (2014)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27759808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6EA01-352B-4CA4-6F7D-DC2FEE7E52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7708" y="1232607"/>
            <a:ext cx="11920869" cy="5733536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What architecture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(the choice, layout, connectivity, etc. of physical components that make up the computer)</a:t>
            </a:r>
            <a:r>
              <a:rPr lang="en-US" dirty="0"/>
              <a:t> </a:t>
            </a:r>
            <a:r>
              <a:rPr lang="en-US" b="1" dirty="0"/>
              <a:t>should we use?</a:t>
            </a:r>
            <a:r>
              <a:rPr lang="en-US" sz="1900" b="1" dirty="0"/>
              <a:t> </a:t>
            </a:r>
            <a:r>
              <a:rPr lang="en-US" sz="1900" dirty="0">
                <a:solidFill>
                  <a:schemeClr val="bg1">
                    <a:lumMod val="65000"/>
                  </a:schemeClr>
                </a:solidFill>
              </a:rPr>
              <a:t>(Probably application-/use-case-dependent, so this can be asked for each case.)</a:t>
            </a:r>
            <a:endParaRPr lang="en-US" dirty="0">
              <a:solidFill>
                <a:schemeClr val="bg1">
                  <a:lumMod val="65000"/>
                </a:schemeClr>
              </a:solidFill>
            </a:endParaRPr>
          </a:p>
          <a:p>
            <a:r>
              <a:rPr lang="en-US" b="1" dirty="0"/>
              <a:t>What physical system(s)/substrate(s) should we use? </a:t>
            </a:r>
            <a:r>
              <a:rPr lang="en-US" dirty="0"/>
              <a:t>(CMOS electronics? Beyond-CMOS electronics? Superconducting electronics? Photonics? Mechanics?)</a:t>
            </a:r>
            <a:r>
              <a:rPr lang="en-US" sz="1900" dirty="0"/>
              <a:t> </a:t>
            </a:r>
            <a:r>
              <a:rPr lang="en-US" sz="1900" dirty="0">
                <a:solidFill>
                  <a:schemeClr val="bg1">
                    <a:lumMod val="65000"/>
                  </a:schemeClr>
                </a:solidFill>
              </a:rPr>
              <a:t>(Probably application-/use-case-dependent, so this can be asked for each case.)</a:t>
            </a:r>
            <a:endParaRPr lang="en-US" sz="1900" dirty="0"/>
          </a:p>
          <a:p>
            <a:r>
              <a:rPr lang="en-US" b="1" dirty="0"/>
              <a:t>How can we harness the intrinsic computation performed by a physical system </a:t>
            </a:r>
            <a:r>
              <a:rPr lang="en-US" dirty="0"/>
              <a:t>(which might or might not have been carefully architected) </a:t>
            </a:r>
            <a:r>
              <a:rPr lang="en-US" b="1" dirty="0"/>
              <a:t>to make it do a </a:t>
            </a:r>
            <a:r>
              <a:rPr lang="en-US" b="1" i="1" dirty="0"/>
              <a:t>useful</a:t>
            </a:r>
            <a:r>
              <a:rPr lang="en-US" b="1" dirty="0"/>
              <a:t> computation?</a:t>
            </a:r>
            <a:r>
              <a:rPr lang="en-US" sz="2300" dirty="0">
                <a:solidFill>
                  <a:schemeClr val="bg1">
                    <a:lumMod val="65000"/>
                  </a:schemeClr>
                </a:solidFill>
              </a:rPr>
              <a:t> (E.g., how can we efficiently train a physical system to perform neural-network-like inference for us?)</a:t>
            </a:r>
          </a:p>
          <a:p>
            <a:r>
              <a:rPr lang="en-US" b="1" dirty="0"/>
              <a:t>How should we deal with copy-to-copy variations and noise?</a:t>
            </a:r>
          </a:p>
          <a:p>
            <a:r>
              <a:rPr lang="en-US" b="1" dirty="0"/>
              <a:t>What are the right applications to target? </a:t>
            </a:r>
            <a:r>
              <a:rPr lang="en-US" dirty="0"/>
              <a:t>(Machine learning, and especially neural networks? Optimization? Scientific computing? Others?)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1900" dirty="0">
                <a:solidFill>
                  <a:schemeClr val="bg1">
                    <a:lumMod val="65000"/>
                  </a:schemeClr>
                </a:solidFill>
              </a:rPr>
              <a:t>(And within each broad application area, what more specific applications?)</a:t>
            </a:r>
            <a:endParaRPr lang="en-US" sz="1900" dirty="0"/>
          </a:p>
          <a:p>
            <a:r>
              <a:rPr lang="en-US" b="1" dirty="0"/>
              <a:t>What are the right use cases? </a:t>
            </a:r>
            <a:r>
              <a:rPr lang="en-US" dirty="0"/>
              <a:t>(Edge vs server/cloud? Sensor processing vs stored-data processing?)</a:t>
            </a:r>
          </a:p>
          <a:p>
            <a:r>
              <a:rPr lang="en-US" b="1" dirty="0"/>
              <a:t>How do we bridge the gap between what we can create now and what we need to beat conventional CPUs/GPUs at the most high-value applications</a:t>
            </a:r>
            <a:r>
              <a:rPr lang="en-US" dirty="0"/>
              <a:t> (e.g., neural networks)</a:t>
            </a:r>
            <a:r>
              <a:rPr lang="en-US" b="1" dirty="0"/>
              <a:t>?</a:t>
            </a:r>
          </a:p>
          <a:p>
            <a:r>
              <a:rPr lang="en-US" b="1" dirty="0"/>
              <a:t>How and when can </a:t>
            </a:r>
            <a:r>
              <a:rPr lang="en-US" b="1" i="1" dirty="0" err="1"/>
              <a:t>quantumness</a:t>
            </a:r>
            <a:r>
              <a:rPr lang="en-US" b="1" dirty="0"/>
              <a:t> be useful?</a:t>
            </a:r>
          </a:p>
          <a:p>
            <a:r>
              <a:rPr lang="en-US" b="1" dirty="0"/>
              <a:t>What are the fundamental and practical limits to energy efficiency and speed</a:t>
            </a:r>
            <a:r>
              <a:rPr lang="en-US" dirty="0"/>
              <a:t> (throughput and latency)</a:t>
            </a:r>
            <a:r>
              <a:rPr lang="en-US" b="1" dirty="0"/>
              <a:t>?</a:t>
            </a:r>
          </a:p>
          <a:p>
            <a:r>
              <a:rPr lang="en-US" dirty="0"/>
              <a:t>…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(This is obviously an incomplete and subjective list. I hope that throughout the conference other important questions will be highlighted.)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4E485C-1253-712B-6B74-3514EEC8E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18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BAEE9B9-9C7B-4CDE-7BEB-0725D5B3FEDA}"/>
              </a:ext>
            </a:extLst>
          </p:cNvPr>
          <p:cNvSpPr txBox="1">
            <a:spLocks/>
          </p:cNvSpPr>
          <p:nvPr/>
        </p:nvSpPr>
        <p:spPr>
          <a:xfrm>
            <a:off x="135565" y="132263"/>
            <a:ext cx="11920869" cy="9489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C00000"/>
                </a:solidFill>
              </a:rPr>
              <a:t>High-level questions </a:t>
            </a:r>
            <a:r>
              <a:rPr lang="en-US" dirty="0">
                <a:solidFill>
                  <a:srgbClr val="C00000"/>
                </a:solidFill>
              </a:rPr>
              <a:t>about </a:t>
            </a:r>
            <a:r>
              <a:rPr lang="en-US" i="1" dirty="0">
                <a:solidFill>
                  <a:srgbClr val="C00000"/>
                </a:solidFill>
              </a:rPr>
              <a:t>Computing with Physical Systems </a:t>
            </a:r>
            <a:r>
              <a:rPr lang="en-US" dirty="0">
                <a:solidFill>
                  <a:srgbClr val="C00000"/>
                </a:solidFill>
              </a:rPr>
              <a:t>for </a:t>
            </a:r>
            <a:r>
              <a:rPr lang="en-US" b="1" dirty="0">
                <a:solidFill>
                  <a:srgbClr val="C00000"/>
                </a:solidFill>
              </a:rPr>
              <a:t>computer engineering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F1F216-3565-3949-8F83-A88BDD1AD554}"/>
              </a:ext>
            </a:extLst>
          </p:cNvPr>
          <p:cNvSpPr txBox="1"/>
          <p:nvPr/>
        </p:nvSpPr>
        <p:spPr>
          <a:xfrm>
            <a:off x="8074479" y="586276"/>
            <a:ext cx="41175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See next introduction by </a:t>
            </a:r>
            <a:r>
              <a:rPr lang="en-US" sz="1600" dirty="0">
                <a:solidFill>
                  <a:srgbClr val="C00000"/>
                </a:solidFill>
              </a:rPr>
              <a:t>Arvind Murugan </a:t>
            </a:r>
            <a:r>
              <a:rPr lang="en-US" sz="1600" dirty="0"/>
              <a:t>for big questions about fundamental science.</a:t>
            </a:r>
          </a:p>
        </p:txBody>
      </p:sp>
    </p:spTree>
    <p:extLst>
      <p:ext uri="{BB962C8B-B14F-4D97-AF65-F5344CB8AC3E}">
        <p14:creationId xmlns:p14="http://schemas.microsoft.com/office/powerpoint/2010/main" val="3986706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5D6656-9478-9B7B-D1A6-C39FDE955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2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FE927BD-807A-DC0D-E122-6107D51B880C}"/>
              </a:ext>
            </a:extLst>
          </p:cNvPr>
          <p:cNvGrpSpPr/>
          <p:nvPr/>
        </p:nvGrpSpPr>
        <p:grpSpPr>
          <a:xfrm>
            <a:off x="1105318" y="1101725"/>
            <a:ext cx="9698502" cy="4654550"/>
            <a:chOff x="1861766" y="1240892"/>
            <a:chExt cx="8821473" cy="465455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BED4FAB-0D59-31DC-FFEC-6EBE0A9DAF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9555"/>
            <a:stretch/>
          </p:blipFill>
          <p:spPr>
            <a:xfrm>
              <a:off x="1861766" y="1620520"/>
              <a:ext cx="8821473" cy="427492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ECEA214-F1FB-E8DC-FE59-1D75BCADF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61767" y="1240892"/>
              <a:ext cx="4649053" cy="379628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EA73C5-D6BF-4D35-B991-F635B5361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767" y="93996"/>
            <a:ext cx="11685915" cy="7547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Why do we need more speed &amp; energy efficiency?</a:t>
            </a:r>
          </a:p>
        </p:txBody>
      </p:sp>
    </p:spTree>
    <p:extLst>
      <p:ext uri="{BB962C8B-B14F-4D97-AF65-F5344CB8AC3E}">
        <p14:creationId xmlns:p14="http://schemas.microsoft.com/office/powerpoint/2010/main" val="189554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F242B25-A68F-2414-238A-4CC9E5961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767" y="93996"/>
            <a:ext cx="11685915" cy="7547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Why do we need more speed &amp; energy efficiency?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86DAD53-2ECC-702A-3A29-32DB56753EE6}"/>
              </a:ext>
            </a:extLst>
          </p:cNvPr>
          <p:cNvGrpSpPr/>
          <p:nvPr/>
        </p:nvGrpSpPr>
        <p:grpSpPr>
          <a:xfrm>
            <a:off x="1105318" y="1101725"/>
            <a:ext cx="9698502" cy="4654550"/>
            <a:chOff x="1861766" y="1240892"/>
            <a:chExt cx="8821473" cy="465455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F9258AC-8F57-0A5D-1665-0E99254058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9555"/>
            <a:stretch/>
          </p:blipFill>
          <p:spPr>
            <a:xfrm>
              <a:off x="1861766" y="1620520"/>
              <a:ext cx="8821473" cy="4274922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B3B7631-30AF-16FF-45B5-30D9F950A3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61767" y="1240892"/>
              <a:ext cx="4649053" cy="379628"/>
            </a:xfrm>
            <a:prstGeom prst="rect">
              <a:avLst/>
            </a:prstGeom>
          </p:spPr>
        </p:pic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5D6656-9478-9B7B-D1A6-C39FDE955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3</a:t>
            </a:fld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655EBD0-55E2-2004-EA95-CA0A7F86CD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3955" y="1255"/>
            <a:ext cx="3806778" cy="1386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4C744A8-4592-3873-D374-5A5D554112B9}"/>
              </a:ext>
            </a:extLst>
          </p:cNvPr>
          <p:cNvSpPr/>
          <p:nvPr/>
        </p:nvSpPr>
        <p:spPr>
          <a:xfrm>
            <a:off x="8823472" y="1228384"/>
            <a:ext cx="471253" cy="387253"/>
          </a:xfrm>
          <a:custGeom>
            <a:avLst/>
            <a:gdLst>
              <a:gd name="connsiteX0" fmla="*/ 694918 w 694918"/>
              <a:gd name="connsiteY0" fmla="*/ 0 h 680484"/>
              <a:gd name="connsiteX1" fmla="*/ 25067 w 694918"/>
              <a:gd name="connsiteY1" fmla="*/ 451884 h 680484"/>
              <a:gd name="connsiteX2" fmla="*/ 131392 w 694918"/>
              <a:gd name="connsiteY2" fmla="*/ 680484 h 680484"/>
              <a:gd name="connsiteX3" fmla="*/ 131392 w 694918"/>
              <a:gd name="connsiteY3" fmla="*/ 680484 h 680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4918" h="680484">
                <a:moveTo>
                  <a:pt x="694918" y="0"/>
                </a:moveTo>
                <a:cubicBezTo>
                  <a:pt x="406953" y="169235"/>
                  <a:pt x="118988" y="338470"/>
                  <a:pt x="25067" y="451884"/>
                </a:cubicBezTo>
                <a:cubicBezTo>
                  <a:pt x="-68854" y="565298"/>
                  <a:pt x="131392" y="680484"/>
                  <a:pt x="131392" y="680484"/>
                </a:cubicBezTo>
                <a:lnTo>
                  <a:pt x="131392" y="680484"/>
                </a:lnTo>
              </a:path>
            </a:pathLst>
          </a:custGeom>
          <a:noFill/>
          <a:ln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D4B4FA-146C-3916-C983-820A13BC6E87}"/>
              </a:ext>
            </a:extLst>
          </p:cNvPr>
          <p:cNvSpPr txBox="1"/>
          <p:nvPr/>
        </p:nvSpPr>
        <p:spPr>
          <a:xfrm>
            <a:off x="10574082" y="1339958"/>
            <a:ext cx="166744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i="1" dirty="0">
                <a:solidFill>
                  <a:schemeClr val="bg1">
                    <a:lumMod val="65000"/>
                  </a:schemeClr>
                </a:solidFill>
              </a:rPr>
              <a:t>Source</a:t>
            </a:r>
            <a:r>
              <a:rPr lang="en-US" sz="900" dirty="0">
                <a:solidFill>
                  <a:schemeClr val="bg1">
                    <a:lumMod val="65000"/>
                  </a:schemeClr>
                </a:solidFill>
              </a:rPr>
              <a:t>: Google Research (2022)</a:t>
            </a:r>
          </a:p>
        </p:txBody>
      </p:sp>
    </p:spTree>
    <p:extLst>
      <p:ext uri="{BB962C8B-B14F-4D97-AF65-F5344CB8AC3E}">
        <p14:creationId xmlns:p14="http://schemas.microsoft.com/office/powerpoint/2010/main" val="1371854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5D6656-9478-9B7B-D1A6-C39FDE955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4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FE927BD-807A-DC0D-E122-6107D51B880C}"/>
              </a:ext>
            </a:extLst>
          </p:cNvPr>
          <p:cNvGrpSpPr/>
          <p:nvPr/>
        </p:nvGrpSpPr>
        <p:grpSpPr>
          <a:xfrm>
            <a:off x="1105318" y="1101725"/>
            <a:ext cx="9698502" cy="4654550"/>
            <a:chOff x="1861766" y="1240892"/>
            <a:chExt cx="8821473" cy="465455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BED4FAB-0D59-31DC-FFEC-6EBE0A9DAF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9555"/>
            <a:stretch/>
          </p:blipFill>
          <p:spPr>
            <a:xfrm>
              <a:off x="1861766" y="1620520"/>
              <a:ext cx="8821473" cy="4274922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0ECEA214-F1FB-E8DC-FE59-1D75BCADF6A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61767" y="1240892"/>
              <a:ext cx="4649053" cy="379628"/>
            </a:xfrm>
            <a:prstGeom prst="rect">
              <a:avLst/>
            </a:prstGeom>
          </p:spPr>
        </p:pic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D5DEB12C-6BA7-DF6D-1263-54F8C13EC3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767" y="93996"/>
            <a:ext cx="11685915" cy="7547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Why do we need more speed &amp; energy efficiency?</a:t>
            </a:r>
          </a:p>
        </p:txBody>
      </p:sp>
    </p:spTree>
    <p:extLst>
      <p:ext uri="{BB962C8B-B14F-4D97-AF65-F5344CB8AC3E}">
        <p14:creationId xmlns:p14="http://schemas.microsoft.com/office/powerpoint/2010/main" val="395588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0 L -0.27135 0 " pathEditMode="relative" rAng="0" ptsTypes="AA">
                                      <p:cBhvr>
                                        <p:cTn id="8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56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5DAE6EC-6E67-A01C-0819-0130A7DE4032}"/>
              </a:ext>
            </a:extLst>
          </p:cNvPr>
          <p:cNvGrpSpPr>
            <a:grpSpLocks noChangeAspect="1"/>
          </p:cNvGrpSpPr>
          <p:nvPr/>
        </p:nvGrpSpPr>
        <p:grpSpPr>
          <a:xfrm>
            <a:off x="226099" y="2263140"/>
            <a:ext cx="4842852" cy="2331720"/>
            <a:chOff x="1861766" y="1240892"/>
            <a:chExt cx="8821473" cy="465455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FACC7AD-2DAE-A0A7-2C3E-1FAC6A1B26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9555"/>
            <a:stretch/>
          </p:blipFill>
          <p:spPr>
            <a:xfrm>
              <a:off x="1861766" y="1620520"/>
              <a:ext cx="8821473" cy="4274922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0E7801E3-DAB6-1DF3-C31C-A65D4899E6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861767" y="1240892"/>
              <a:ext cx="4649053" cy="379628"/>
            </a:xfrm>
            <a:prstGeom prst="rect">
              <a:avLst/>
            </a:prstGeom>
          </p:spPr>
        </p:pic>
      </p:grp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5D6656-9478-9B7B-D1A6-C39FDE955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5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1090D86-E586-0EDE-C3E7-9BCB845888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57502" y="1427480"/>
            <a:ext cx="6183591" cy="400304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E99431F-235B-14A4-9314-1A1B868E5DE7}"/>
              </a:ext>
            </a:extLst>
          </p:cNvPr>
          <p:cNvSpPr/>
          <p:nvPr/>
        </p:nvSpPr>
        <p:spPr>
          <a:xfrm>
            <a:off x="3654222" y="2387944"/>
            <a:ext cx="583768" cy="853096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003DC94-568F-5B83-3771-1A07E7A3FB2F}"/>
              </a:ext>
            </a:extLst>
          </p:cNvPr>
          <p:cNvSpPr/>
          <p:nvPr/>
        </p:nvSpPr>
        <p:spPr>
          <a:xfrm>
            <a:off x="4049494" y="1427481"/>
            <a:ext cx="1619786" cy="853096"/>
          </a:xfrm>
          <a:custGeom>
            <a:avLst/>
            <a:gdLst>
              <a:gd name="connsiteX0" fmla="*/ 1437640 w 1437640"/>
              <a:gd name="connsiteY0" fmla="*/ 466142 h 1116382"/>
              <a:gd name="connsiteX1" fmla="*/ 787400 w 1437640"/>
              <a:gd name="connsiteY1" fmla="*/ 24182 h 1116382"/>
              <a:gd name="connsiteX2" fmla="*/ 0 w 1437640"/>
              <a:gd name="connsiteY2" fmla="*/ 1116382 h 1116382"/>
              <a:gd name="connsiteX3" fmla="*/ 0 w 1437640"/>
              <a:gd name="connsiteY3" fmla="*/ 1116382 h 11163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37640" h="1116382">
                <a:moveTo>
                  <a:pt x="1437640" y="466142"/>
                </a:moveTo>
                <a:cubicBezTo>
                  <a:pt x="1232323" y="190975"/>
                  <a:pt x="1027007" y="-84191"/>
                  <a:pt x="787400" y="24182"/>
                </a:cubicBezTo>
                <a:cubicBezTo>
                  <a:pt x="547793" y="132555"/>
                  <a:pt x="0" y="1116382"/>
                  <a:pt x="0" y="1116382"/>
                </a:cubicBezTo>
                <a:lnTo>
                  <a:pt x="0" y="1116382"/>
                </a:lnTo>
              </a:path>
            </a:pathLst>
          </a:custGeom>
          <a:noFill/>
          <a:ln w="2857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6CAA08F-4C9E-469E-16CA-2A524A858765}"/>
              </a:ext>
            </a:extLst>
          </p:cNvPr>
          <p:cNvCxnSpPr>
            <a:cxnSpLocks/>
          </p:cNvCxnSpPr>
          <p:nvPr/>
        </p:nvCxnSpPr>
        <p:spPr>
          <a:xfrm>
            <a:off x="11557000" y="3338513"/>
            <a:ext cx="0" cy="52782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2E88820-C869-FB4D-C354-46B380DCC537}"/>
              </a:ext>
            </a:extLst>
          </p:cNvPr>
          <p:cNvCxnSpPr>
            <a:cxnSpLocks/>
          </p:cNvCxnSpPr>
          <p:nvPr/>
        </p:nvCxnSpPr>
        <p:spPr>
          <a:xfrm>
            <a:off x="11557000" y="1857375"/>
            <a:ext cx="0" cy="1460500"/>
          </a:xfrm>
          <a:prstGeom prst="line">
            <a:avLst/>
          </a:prstGeom>
          <a:ln w="28575">
            <a:solidFill>
              <a:srgbClr val="C0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391025F-DDEE-83FB-D2C2-55AB1E829E52}"/>
              </a:ext>
            </a:extLst>
          </p:cNvPr>
          <p:cNvSpPr txBox="1"/>
          <p:nvPr/>
        </p:nvSpPr>
        <p:spPr>
          <a:xfrm>
            <a:off x="10454767" y="3851366"/>
            <a:ext cx="17372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Specialization Boost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5138852-9544-CF28-5F09-92B37E182CD5}"/>
              </a:ext>
            </a:extLst>
          </p:cNvPr>
          <p:cNvSpPr txBox="1"/>
          <p:nvPr/>
        </p:nvSpPr>
        <p:spPr>
          <a:xfrm>
            <a:off x="11353800" y="1478173"/>
            <a:ext cx="9067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Deficit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8DA5488-D88D-DCFA-777B-34B5FDDA0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767" y="93996"/>
            <a:ext cx="11685915" cy="7547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Why do we need more speed &amp; energy efficiency?</a:t>
            </a:r>
          </a:p>
        </p:txBody>
      </p:sp>
    </p:spTree>
    <p:extLst>
      <p:ext uri="{BB962C8B-B14F-4D97-AF65-F5344CB8AC3E}">
        <p14:creationId xmlns:p14="http://schemas.microsoft.com/office/powerpoint/2010/main" val="2836861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5D6656-9478-9B7B-D1A6-C39FDE955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6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8DA5488-D88D-DCFA-777B-34B5FDDA0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767" y="93996"/>
            <a:ext cx="11685915" cy="7547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Why do we need more speed &amp; energy efficiency?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621A24-D54F-1239-8006-FCCE9F293532}"/>
              </a:ext>
            </a:extLst>
          </p:cNvPr>
          <p:cNvSpPr txBox="1"/>
          <p:nvPr/>
        </p:nvSpPr>
        <p:spPr>
          <a:xfrm>
            <a:off x="1613587" y="1222089"/>
            <a:ext cx="89648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Machine-learning </a:t>
            </a:r>
            <a:r>
              <a:rPr lang="en-US" sz="2800" i="1" dirty="0"/>
              <a:t>inference</a:t>
            </a:r>
            <a:r>
              <a:rPr lang="en-US" sz="2800" dirty="0"/>
              <a:t> </a:t>
            </a:r>
            <a:r>
              <a:rPr lang="en-US" sz="2800" dirty="0">
                <a:solidFill>
                  <a:schemeClr val="bg1">
                    <a:lumMod val="65000"/>
                  </a:schemeClr>
                </a:solidFill>
              </a:rPr>
              <a:t>(e.g., making predictions; generating text or images, etc.)</a:t>
            </a:r>
            <a:r>
              <a:rPr lang="en-US" sz="2800" dirty="0"/>
              <a:t> already uses a </a:t>
            </a:r>
            <a:r>
              <a:rPr lang="en-US" sz="2800" i="1" dirty="0"/>
              <a:t>lot </a:t>
            </a:r>
            <a:r>
              <a:rPr lang="en-US" sz="2800" dirty="0"/>
              <a:t>of energy:</a:t>
            </a:r>
          </a:p>
        </p:txBody>
      </p:sp>
      <p:pic>
        <p:nvPicPr>
          <p:cNvPr id="11" name="Picture 10" descr="A table of numbers with black text&#10;&#10;Description automatically generated">
            <a:extLst>
              <a:ext uri="{FF2B5EF4-FFF2-40B4-BE49-F238E27FC236}">
                <a16:creationId xmlns:a16="http://schemas.microsoft.com/office/drawing/2014/main" id="{4A19148C-AAA0-5126-620F-2737A29B5C5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21" r="19668" b="9473"/>
          <a:stretch/>
        </p:blipFill>
        <p:spPr>
          <a:xfrm>
            <a:off x="3115203" y="2480985"/>
            <a:ext cx="5961592" cy="3802807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DB32C46F-3113-8CB3-A008-6FD123EA195F}"/>
              </a:ext>
            </a:extLst>
          </p:cNvPr>
          <p:cNvSpPr/>
          <p:nvPr/>
        </p:nvSpPr>
        <p:spPr>
          <a:xfrm>
            <a:off x="6127780" y="5932766"/>
            <a:ext cx="975071" cy="351026"/>
          </a:xfrm>
          <a:prstGeom prst="ellipse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B860DC-A109-D247-E79B-B8E1AC35357E}"/>
              </a:ext>
            </a:extLst>
          </p:cNvPr>
          <p:cNvSpPr txBox="1"/>
          <p:nvPr/>
        </p:nvSpPr>
        <p:spPr>
          <a:xfrm>
            <a:off x="8309919" y="5884985"/>
            <a:ext cx="38820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 </a:t>
            </a:r>
            <a:r>
              <a:rPr lang="en-US" dirty="0">
                <a:solidFill>
                  <a:srgbClr val="C00000"/>
                </a:solidFill>
              </a:rPr>
              <a:t>the energy used by a household</a:t>
            </a:r>
          </a:p>
          <a:p>
            <a:r>
              <a:rPr lang="en-US" dirty="0">
                <a:solidFill>
                  <a:srgbClr val="C00000"/>
                </a:solidFill>
              </a:rPr>
              <a:t>   refrigerator running for several hours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301D6B-30EC-1380-6CE0-DC0E858582A2}"/>
              </a:ext>
            </a:extLst>
          </p:cNvPr>
          <p:cNvSpPr txBox="1"/>
          <p:nvPr/>
        </p:nvSpPr>
        <p:spPr>
          <a:xfrm>
            <a:off x="3037889" y="6355995"/>
            <a:ext cx="32810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>
                <a:solidFill>
                  <a:schemeClr val="bg1">
                    <a:lumMod val="65000"/>
                  </a:schemeClr>
                </a:solidFill>
              </a:rPr>
              <a:t>Source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: A. </a:t>
            </a:r>
            <a:r>
              <a:rPr lang="en-US" sz="1200" dirty="0" err="1">
                <a:solidFill>
                  <a:schemeClr val="bg1">
                    <a:lumMod val="65000"/>
                  </a:schemeClr>
                </a:solidFill>
              </a:rPr>
              <a:t>Luccioni</a:t>
            </a:r>
            <a:r>
              <a:rPr lang="en-US" sz="1200" dirty="0">
                <a:solidFill>
                  <a:schemeClr val="bg1">
                    <a:lumMod val="65000"/>
                  </a:schemeClr>
                </a:solidFill>
              </a:rPr>
              <a:t> et al. arXiv:2311.16863 (2023)</a:t>
            </a:r>
          </a:p>
        </p:txBody>
      </p:sp>
    </p:spTree>
    <p:extLst>
      <p:ext uri="{BB962C8B-B14F-4D97-AF65-F5344CB8AC3E}">
        <p14:creationId xmlns:p14="http://schemas.microsoft.com/office/powerpoint/2010/main" val="2358414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860032-AA9E-1671-88D5-569F2B04F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FB4AFF-730E-2021-6C12-1714E15BD5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576" t="14639" r="34275" b="7470"/>
          <a:stretch/>
        </p:blipFill>
        <p:spPr>
          <a:xfrm>
            <a:off x="1497418" y="1731074"/>
            <a:ext cx="3134239" cy="44019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99670D6-7CA3-136E-6088-C1B4E516F10F}"/>
              </a:ext>
            </a:extLst>
          </p:cNvPr>
          <p:cNvSpPr txBox="1"/>
          <p:nvPr/>
        </p:nvSpPr>
        <p:spPr>
          <a:xfrm>
            <a:off x="2296000" y="6133023"/>
            <a:ext cx="238738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chemeClr val="bg1">
                    <a:lumMod val="65000"/>
                  </a:schemeClr>
                </a:solidFill>
              </a:rPr>
              <a:t>Source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: Young-Kai Chen (DARPA, 2021)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188260-8C18-7766-811C-32DBEF62A3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2954" y="2338609"/>
            <a:ext cx="4435066" cy="37944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933C108-07B8-540D-3316-B4C35585A0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9168" b="56688"/>
          <a:stretch/>
        </p:blipFill>
        <p:spPr>
          <a:xfrm>
            <a:off x="5802954" y="1731074"/>
            <a:ext cx="2893883" cy="53108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5E1D5FF-560F-1788-FF64-D764D7B1BFFA}"/>
              </a:ext>
            </a:extLst>
          </p:cNvPr>
          <p:cNvSpPr txBox="1"/>
          <p:nvPr/>
        </p:nvSpPr>
        <p:spPr>
          <a:xfrm>
            <a:off x="7889357" y="6133023"/>
            <a:ext cx="280522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i="1" dirty="0">
                <a:solidFill>
                  <a:schemeClr val="bg1">
                    <a:lumMod val="65000"/>
                  </a:schemeClr>
                </a:solidFill>
              </a:rPr>
              <a:t>Source</a:t>
            </a:r>
            <a:r>
              <a:rPr lang="en-US" sz="1100" dirty="0">
                <a:solidFill>
                  <a:schemeClr val="bg1">
                    <a:lumMod val="65000"/>
                  </a:schemeClr>
                </a:solidFill>
              </a:rPr>
              <a:t>: Semiconductor Research Corp. (2020)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B99A347C-98F4-5663-25AB-299240928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565" y="238024"/>
            <a:ext cx="11920869" cy="1082775"/>
          </a:xfrm>
        </p:spPr>
        <p:txBody>
          <a:bodyPr>
            <a:noAutofit/>
          </a:bodyPr>
          <a:lstStyle/>
          <a:p>
            <a:r>
              <a:rPr lang="en-US" sz="3600" b="1" dirty="0">
                <a:solidFill>
                  <a:srgbClr val="C00000"/>
                </a:solidFill>
              </a:rPr>
              <a:t>Sensing</a:t>
            </a:r>
            <a:r>
              <a:rPr lang="en-US" sz="3600" dirty="0">
                <a:solidFill>
                  <a:srgbClr val="C00000"/>
                </a:solidFill>
              </a:rPr>
              <a:t> the physical world also has demanding computing needs that are growing rapidly and require orders-of-magnitude improvements in computer performance</a:t>
            </a:r>
          </a:p>
        </p:txBody>
      </p:sp>
    </p:spTree>
    <p:extLst>
      <p:ext uri="{BB962C8B-B14F-4D97-AF65-F5344CB8AC3E}">
        <p14:creationId xmlns:p14="http://schemas.microsoft.com/office/powerpoint/2010/main" val="2509416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5E7FE-4DC4-CB57-D635-3999BD9A2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767" y="93996"/>
            <a:ext cx="11920869" cy="81499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How can we get large performance improvements?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4220C-9686-FE9B-7174-EFAD16289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324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5E7FE-4DC4-CB57-D635-3999BD9A2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767" y="93996"/>
            <a:ext cx="11920869" cy="81499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How can we get large performance improvements?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54220C-9686-FE9B-7174-EFAD16289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749A0B-D7AE-B24D-95FD-365B687B810A}" type="slidenum">
              <a:rPr lang="en-US" smtClean="0"/>
              <a:t>9</a:t>
            </a:fld>
            <a:endParaRPr lang="en-US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0A1A22E6-13CB-03C3-090C-E85431DE230B}"/>
              </a:ext>
            </a:extLst>
          </p:cNvPr>
          <p:cNvSpPr txBox="1">
            <a:spLocks/>
          </p:cNvSpPr>
          <p:nvPr/>
        </p:nvSpPr>
        <p:spPr>
          <a:xfrm>
            <a:off x="283399" y="1835107"/>
            <a:ext cx="2968113" cy="26617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>
                <a:solidFill>
                  <a:srgbClr val="C00000"/>
                </a:solidFill>
              </a:rPr>
              <a:t>Abstractions Elimination</a:t>
            </a:r>
            <a:endParaRPr lang="en-US" sz="2400" dirty="0">
              <a:solidFill>
                <a:srgbClr val="C00000"/>
              </a:solidFill>
            </a:endParaRPr>
          </a:p>
          <a:p>
            <a:r>
              <a:rPr lang="en-US" sz="1600" dirty="0"/>
              <a:t>Instead of insisting on digital, deterministic signals and logic, use </a:t>
            </a:r>
            <a:r>
              <a:rPr lang="en-US" sz="1600" b="1" dirty="0">
                <a:solidFill>
                  <a:srgbClr val="C00000"/>
                </a:solidFill>
              </a:rPr>
              <a:t>analog</a:t>
            </a:r>
            <a:r>
              <a:rPr lang="en-US" sz="1600" dirty="0"/>
              <a:t> and/or </a:t>
            </a:r>
            <a:r>
              <a:rPr lang="en-US" sz="1600" b="1" dirty="0">
                <a:solidFill>
                  <a:srgbClr val="C00000"/>
                </a:solidFill>
              </a:rPr>
              <a:t>probabilistic</a:t>
            </a:r>
            <a:r>
              <a:rPr lang="en-US" sz="1600" b="1" dirty="0"/>
              <a:t> </a:t>
            </a:r>
            <a:r>
              <a:rPr lang="en-US" sz="1600" dirty="0"/>
              <a:t>computation.</a:t>
            </a:r>
          </a:p>
          <a:p>
            <a:r>
              <a:rPr lang="en-US" sz="1600" dirty="0"/>
              <a:t>Design behavior from the </a:t>
            </a:r>
            <a:r>
              <a:rPr lang="en-US" sz="1600" b="1" dirty="0">
                <a:solidFill>
                  <a:srgbClr val="C00000"/>
                </a:solidFill>
              </a:rPr>
              <a:t>bottom up </a:t>
            </a:r>
            <a:r>
              <a:rPr lang="en-US" sz="1600" dirty="0"/>
              <a:t>(using the available physics) instead of top-down (forcing the physics to conform to some abstraction).</a:t>
            </a:r>
          </a:p>
        </p:txBody>
      </p:sp>
    </p:spTree>
    <p:extLst>
      <p:ext uri="{BB962C8B-B14F-4D97-AF65-F5344CB8AC3E}">
        <p14:creationId xmlns:p14="http://schemas.microsoft.com/office/powerpoint/2010/main" val="1497842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42013</TotalTime>
  <Words>2136</Words>
  <Application>Microsoft Office PowerPoint</Application>
  <PresentationFormat>Widescreen</PresentationFormat>
  <Paragraphs>211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Computing with Physical Systems Part 1: Computer Engineering</vt:lpstr>
      <vt:lpstr>Why do we need more speed &amp; energy efficiency?</vt:lpstr>
      <vt:lpstr>Why do we need more speed &amp; energy efficiency?</vt:lpstr>
      <vt:lpstr>Why do we need more speed &amp; energy efficiency?</vt:lpstr>
      <vt:lpstr>Why do we need more speed &amp; energy efficiency?</vt:lpstr>
      <vt:lpstr>Why do we need more speed &amp; energy efficiency?</vt:lpstr>
      <vt:lpstr>Sensing the physical world also has demanding computing needs that are growing rapidly and require orders-of-magnitude improvements in computer performance</vt:lpstr>
      <vt:lpstr>How can we get large performance improvements?</vt:lpstr>
      <vt:lpstr>How can we get large performance improvements?</vt:lpstr>
      <vt:lpstr>How can we get large performance improvements?</vt:lpstr>
      <vt:lpstr>How can we get large performance improvements?</vt:lpstr>
      <vt:lpstr>How can we get large performance improvements?</vt:lpstr>
      <vt:lpstr>How can we get large performance improvements?</vt:lpstr>
      <vt:lpstr>PowerPoint Presentation</vt:lpstr>
      <vt:lpstr>PowerPoint Presentation</vt:lpstr>
      <vt:lpstr>Example: Ising machines that solve optimization problems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McMahon</dc:creator>
  <cp:lastModifiedBy>Peter McMahon</cp:lastModifiedBy>
  <cp:revision>230</cp:revision>
  <dcterms:created xsi:type="dcterms:W3CDTF">2020-09-21T00:51:20Z</dcterms:created>
  <dcterms:modified xsi:type="dcterms:W3CDTF">2024-01-15T05:00:24Z</dcterms:modified>
</cp:coreProperties>
</file>

<file path=docProps/thumbnail.jpeg>
</file>